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8" r:id="rId2"/>
    <p:sldId id="259" r:id="rId3"/>
    <p:sldId id="260" r:id="rId4"/>
    <p:sldId id="261" r:id="rId5"/>
    <p:sldId id="264" r:id="rId6"/>
    <p:sldId id="262" r:id="rId7"/>
    <p:sldId id="265" r:id="rId8"/>
    <p:sldId id="263" r:id="rId9"/>
    <p:sldId id="294" r:id="rId10"/>
    <p:sldId id="291" r:id="rId11"/>
    <p:sldId id="292" r:id="rId12"/>
    <p:sldId id="266" r:id="rId13"/>
    <p:sldId id="278" r:id="rId14"/>
    <p:sldId id="268" r:id="rId15"/>
    <p:sldId id="269" r:id="rId16"/>
    <p:sldId id="270" r:id="rId17"/>
    <p:sldId id="295" r:id="rId18"/>
    <p:sldId id="277" r:id="rId19"/>
    <p:sldId id="273" r:id="rId20"/>
    <p:sldId id="272" r:id="rId21"/>
    <p:sldId id="274" r:id="rId22"/>
    <p:sldId id="275" r:id="rId23"/>
    <p:sldId id="271" r:id="rId24"/>
    <p:sldId id="276" r:id="rId25"/>
    <p:sldId id="279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6" r:id="rId34"/>
    <p:sldId id="290" r:id="rId35"/>
    <p:sldId id="280" r:id="rId36"/>
    <p:sldId id="281" r:id="rId37"/>
    <p:sldId id="28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33596C-F9B1-44A9-A952-3DEF32206F06}">
          <p14:sldIdLst>
            <p14:sldId id="258"/>
            <p14:sldId id="259"/>
            <p14:sldId id="260"/>
            <p14:sldId id="261"/>
            <p14:sldId id="264"/>
            <p14:sldId id="262"/>
            <p14:sldId id="265"/>
            <p14:sldId id="263"/>
            <p14:sldId id="294"/>
            <p14:sldId id="291"/>
            <p14:sldId id="292"/>
            <p14:sldId id="266"/>
            <p14:sldId id="278"/>
            <p14:sldId id="268"/>
            <p14:sldId id="269"/>
            <p14:sldId id="270"/>
            <p14:sldId id="295"/>
            <p14:sldId id="277"/>
            <p14:sldId id="273"/>
            <p14:sldId id="272"/>
            <p14:sldId id="274"/>
            <p14:sldId id="275"/>
            <p14:sldId id="271"/>
            <p14:sldId id="276"/>
            <p14:sldId id="279"/>
            <p14:sldId id="283"/>
            <p14:sldId id="284"/>
            <p14:sldId id="285"/>
            <p14:sldId id="286"/>
            <p14:sldId id="287"/>
            <p14:sldId id="288"/>
            <p14:sldId id="289"/>
            <p14:sldId id="296"/>
            <p14:sldId id="290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3" autoAdjust="0"/>
    <p:restoredTop sz="91328" autoAdjust="0"/>
  </p:normalViewPr>
  <p:slideViewPr>
    <p:cSldViewPr snapToGrid="0" snapToObjects="1">
      <p:cViewPr>
        <p:scale>
          <a:sx n="100" d="100"/>
          <a:sy n="100" d="100"/>
        </p:scale>
        <p:origin x="1032" y="5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1B1F1-2294-457A-A29E-AA63F4D0F4B5}" type="datetimeFigureOut">
              <a:rPr lang="en-AU" smtClean="0"/>
              <a:t>23/11/2018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61427-6E7A-4C3E-894B-D7A2D68E01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73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61427-6E7A-4C3E-894B-D7A2D68E0121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750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61427-6E7A-4C3E-894B-D7A2D68E0121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270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B6956-9460-1D4B-92BA-CAF9EDFEABC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57406-50AB-084A-90F7-2ABE45337A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TF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4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TF_2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300" y="-82631"/>
            <a:ext cx="9880600" cy="69867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5899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90618" y="677963"/>
            <a:ext cx="1096182" cy="365125"/>
          </a:xfrm>
        </p:spPr>
        <p:txBody>
          <a:bodyPr/>
          <a:lstStyle>
            <a:lvl1pPr algn="r">
              <a:defRPr sz="1100"/>
            </a:lvl1pPr>
          </a:lstStyle>
          <a:p>
            <a:fld id="{CECB6956-9460-1D4B-92BA-CAF9EDFEABC3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83301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49E57406-50AB-084A-90F7-2ABE45337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51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TF_3 cop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325" y="-25401"/>
            <a:ext cx="9754650" cy="689766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45300" y="717550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fld id="{CECB6956-9460-1D4B-92BA-CAF9EDFEABC3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49E57406-50AB-084A-90F7-2ABE45337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TF_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956" y="0"/>
            <a:ext cx="9795912" cy="69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9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B6956-9460-1D4B-92BA-CAF9EDFEABC3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57406-50AB-084A-90F7-2ABE45337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50FC59-7DB9-45A7-BE41-6BC2A253798C}"/>
              </a:ext>
            </a:extLst>
          </p:cNvPr>
          <p:cNvSpPr txBox="1"/>
          <p:nvPr/>
        </p:nvSpPr>
        <p:spPr>
          <a:xfrm>
            <a:off x="-284922" y="927511"/>
            <a:ext cx="97138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600" b="1" dirty="0"/>
              <a:t>CLIMBING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041EEB-4037-4965-AA83-50C18363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68" y="2051922"/>
            <a:ext cx="6600864" cy="4226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8695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A93776-431E-4E52-9223-C6BA0A1856C2}"/>
              </a:ext>
            </a:extLst>
          </p:cNvPr>
          <p:cNvSpPr txBox="1"/>
          <p:nvPr/>
        </p:nvSpPr>
        <p:spPr>
          <a:xfrm>
            <a:off x="315678" y="3013501"/>
            <a:ext cx="8512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6892A8-2E6C-4648-814C-1A3C1EBF6628}"/>
              </a:ext>
            </a:extLst>
          </p:cNvPr>
          <p:cNvSpPr txBox="1"/>
          <p:nvPr/>
        </p:nvSpPr>
        <p:spPr>
          <a:xfrm>
            <a:off x="7802614" y="631361"/>
            <a:ext cx="20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3448996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84D717-1826-4F7A-A9F5-B91739E3E717}"/>
              </a:ext>
            </a:extLst>
          </p:cNvPr>
          <p:cNvSpPr txBox="1"/>
          <p:nvPr/>
        </p:nvSpPr>
        <p:spPr>
          <a:xfrm>
            <a:off x="1696278" y="202307"/>
            <a:ext cx="5751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/>
              <a:t>FORCES OF </a:t>
            </a:r>
          </a:p>
          <a:p>
            <a:pPr algn="ctr"/>
            <a:r>
              <a:rPr lang="en-AU" sz="3200" b="1" dirty="0"/>
              <a:t>STRAIGHT AND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8DF42-1AEF-4A21-8348-D4F03F873829}"/>
              </a:ext>
            </a:extLst>
          </p:cNvPr>
          <p:cNvSpPr txBox="1"/>
          <p:nvPr/>
        </p:nvSpPr>
        <p:spPr>
          <a:xfrm>
            <a:off x="7802614" y="631361"/>
            <a:ext cx="20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REVISION</a:t>
            </a:r>
          </a:p>
        </p:txBody>
      </p:sp>
      <p:sp>
        <p:nvSpPr>
          <p:cNvPr id="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30337"/>
            <a:ext cx="8229600" cy="7143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AU" altLang="en-US" sz="1700" dirty="0"/>
              <a:t>COUPLED MOMENTS: Caused by the interaction of two moments connected by the horizontal distances, thus creating a twisting force.</a:t>
            </a:r>
          </a:p>
        </p:txBody>
      </p:sp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577762" y="3449401"/>
            <a:ext cx="4487126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Line 5"/>
          <p:cNvSpPr>
            <a:spLocks noChangeShapeType="1"/>
          </p:cNvSpPr>
          <p:nvPr/>
        </p:nvSpPr>
        <p:spPr bwMode="auto">
          <a:xfrm>
            <a:off x="4252912" y="4521200"/>
            <a:ext cx="0" cy="205740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8" name="Line 6"/>
          <p:cNvSpPr>
            <a:spLocks noChangeShapeType="1"/>
          </p:cNvSpPr>
          <p:nvPr/>
        </p:nvSpPr>
        <p:spPr bwMode="auto">
          <a:xfrm flipV="1">
            <a:off x="4757737" y="2330450"/>
            <a:ext cx="0" cy="175260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9" name="Line 8"/>
          <p:cNvSpPr>
            <a:spLocks noChangeShapeType="1"/>
          </p:cNvSpPr>
          <p:nvPr/>
        </p:nvSpPr>
        <p:spPr bwMode="auto">
          <a:xfrm flipH="1">
            <a:off x="2357438" y="4447117"/>
            <a:ext cx="914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0" name="Line 10"/>
          <p:cNvSpPr>
            <a:spLocks noChangeShapeType="1"/>
          </p:cNvSpPr>
          <p:nvPr/>
        </p:nvSpPr>
        <p:spPr bwMode="auto">
          <a:xfrm>
            <a:off x="5189537" y="4202113"/>
            <a:ext cx="990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1" name="Arc 11"/>
          <p:cNvSpPr>
            <a:spLocks/>
          </p:cNvSpPr>
          <p:nvPr/>
        </p:nvSpPr>
        <p:spPr bwMode="auto">
          <a:xfrm rot="18697800" flipH="1">
            <a:off x="1333500" y="3941762"/>
            <a:ext cx="1417638" cy="126841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62" name="Text Box 12"/>
          <p:cNvSpPr txBox="1">
            <a:spLocks noChangeArrowheads="1"/>
          </p:cNvSpPr>
          <p:nvPr/>
        </p:nvSpPr>
        <p:spPr bwMode="auto">
          <a:xfrm>
            <a:off x="2174875" y="4095750"/>
            <a:ext cx="1189037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63" name="Text Box 13"/>
          <p:cNvSpPr txBox="1">
            <a:spLocks noChangeArrowheads="1"/>
          </p:cNvSpPr>
          <p:nvPr/>
        </p:nvSpPr>
        <p:spPr bwMode="auto">
          <a:xfrm>
            <a:off x="2097087" y="5132388"/>
            <a:ext cx="120332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" name="Text Box 14"/>
          <p:cNvSpPr txBox="1">
            <a:spLocks noChangeArrowheads="1"/>
          </p:cNvSpPr>
          <p:nvPr/>
        </p:nvSpPr>
        <p:spPr bwMode="auto">
          <a:xfrm>
            <a:off x="4252912" y="5570538"/>
            <a:ext cx="893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rgbClr val="00B050"/>
                </a:solidFill>
                <a:latin typeface="Tahoma" panose="020B0604030504040204" pitchFamily="34" charset="0"/>
              </a:rPr>
              <a:t>Weight</a:t>
            </a:r>
          </a:p>
        </p:txBody>
      </p:sp>
      <p:sp>
        <p:nvSpPr>
          <p:cNvPr id="65" name="Text Box 15"/>
          <p:cNvSpPr txBox="1">
            <a:spLocks noChangeArrowheads="1"/>
          </p:cNvSpPr>
          <p:nvPr/>
        </p:nvSpPr>
        <p:spPr bwMode="auto">
          <a:xfrm>
            <a:off x="5260975" y="3770313"/>
            <a:ext cx="12319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EE3224"/>
                </a:solidFill>
                <a:latin typeface="Tahoma" panose="020B0604030504040204" pitchFamily="34" charset="0"/>
              </a:rPr>
              <a:t>Total Drag</a:t>
            </a:r>
          </a:p>
        </p:txBody>
      </p:sp>
      <p:sp>
        <p:nvSpPr>
          <p:cNvPr id="66" name="Text Box 16"/>
          <p:cNvSpPr txBox="1">
            <a:spLocks noChangeArrowheads="1"/>
          </p:cNvSpPr>
          <p:nvPr/>
        </p:nvSpPr>
        <p:spPr bwMode="auto">
          <a:xfrm>
            <a:off x="4757737" y="2971800"/>
            <a:ext cx="500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33CC"/>
                </a:solidFill>
                <a:latin typeface="Tahoma" panose="020B0604030504040204" pitchFamily="34" charset="0"/>
              </a:rPr>
              <a:t>Lift</a:t>
            </a:r>
          </a:p>
        </p:txBody>
      </p:sp>
      <p:sp>
        <p:nvSpPr>
          <p:cNvPr id="67" name="Text Box 17"/>
          <p:cNvSpPr txBox="1">
            <a:spLocks noChangeArrowheads="1"/>
          </p:cNvSpPr>
          <p:nvPr/>
        </p:nvSpPr>
        <p:spPr bwMode="auto">
          <a:xfrm>
            <a:off x="2379498" y="4064793"/>
            <a:ext cx="83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latin typeface="Tahoma" panose="020B0604030504040204" pitchFamily="34" charset="0"/>
              </a:rPr>
              <a:t>Thrust</a:t>
            </a:r>
          </a:p>
        </p:txBody>
      </p:sp>
      <p:sp>
        <p:nvSpPr>
          <p:cNvPr id="68" name="Text Box 18"/>
          <p:cNvSpPr txBox="1">
            <a:spLocks noChangeArrowheads="1"/>
          </p:cNvSpPr>
          <p:nvPr/>
        </p:nvSpPr>
        <p:spPr bwMode="auto">
          <a:xfrm>
            <a:off x="1179512" y="5391150"/>
            <a:ext cx="854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Tahoma" panose="020B0604030504040204" pitchFamily="34" charset="0"/>
              </a:rPr>
              <a:t>L/W couple</a:t>
            </a:r>
          </a:p>
        </p:txBody>
      </p:sp>
      <p:sp>
        <p:nvSpPr>
          <p:cNvPr id="69" name="AutoShape 19"/>
          <p:cNvSpPr>
            <a:spLocks noChangeArrowheads="1"/>
          </p:cNvSpPr>
          <p:nvPr/>
        </p:nvSpPr>
        <p:spPr bwMode="auto">
          <a:xfrm>
            <a:off x="6207125" y="4484688"/>
            <a:ext cx="3810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C9900"/>
          </a:solidFill>
          <a:ln w="9525">
            <a:solidFill>
              <a:srgbClr val="CC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endParaRPr lang="en-US" altLang="en-US" sz="44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0" name="Text Box 20"/>
          <p:cNvSpPr txBox="1">
            <a:spLocks noChangeArrowheads="1"/>
          </p:cNvSpPr>
          <p:nvPr/>
        </p:nvSpPr>
        <p:spPr bwMode="auto">
          <a:xfrm>
            <a:off x="6099968" y="5055394"/>
            <a:ext cx="21574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rgbClr val="000000"/>
                </a:solidFill>
                <a:latin typeface="Tahoma" panose="020B0604030504040204" pitchFamily="34" charset="0"/>
              </a:rPr>
              <a:t>Horizontal stabilizer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rgbClr val="000000"/>
                </a:solidFill>
                <a:latin typeface="Tahoma" panose="020B0604030504040204" pitchFamily="34" charset="0"/>
              </a:rPr>
              <a:t> down force</a:t>
            </a:r>
          </a:p>
        </p:txBody>
      </p:sp>
      <p:sp>
        <p:nvSpPr>
          <p:cNvPr id="71" name="Arc 21"/>
          <p:cNvSpPr>
            <a:spLocks/>
          </p:cNvSpPr>
          <p:nvPr/>
        </p:nvSpPr>
        <p:spPr bwMode="auto">
          <a:xfrm rot="17983128" flipH="1">
            <a:off x="1801812" y="4432300"/>
            <a:ext cx="955675" cy="828675"/>
          </a:xfrm>
          <a:custGeom>
            <a:avLst/>
            <a:gdLst>
              <a:gd name="T0" fmla="*/ 2147483646 w 21600"/>
              <a:gd name="T1" fmla="*/ 0 h 20956"/>
              <a:gd name="T2" fmla="*/ 2147483646 w 21600"/>
              <a:gd name="T3" fmla="*/ 2147483646 h 20956"/>
              <a:gd name="T4" fmla="*/ 0 w 21600"/>
              <a:gd name="T5" fmla="*/ 2147483646 h 209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0956" fill="none" extrusionOk="0">
                <a:moveTo>
                  <a:pt x="5235" y="-1"/>
                </a:moveTo>
                <a:cubicBezTo>
                  <a:pt x="14849" y="2401"/>
                  <a:pt x="21596" y="11038"/>
                  <a:pt x="21599" y="20949"/>
                </a:cubicBezTo>
              </a:path>
              <a:path w="21600" h="20956" stroke="0" extrusionOk="0">
                <a:moveTo>
                  <a:pt x="5235" y="-1"/>
                </a:moveTo>
                <a:cubicBezTo>
                  <a:pt x="14849" y="2401"/>
                  <a:pt x="21596" y="11038"/>
                  <a:pt x="21599" y="20949"/>
                </a:cubicBezTo>
                <a:lnTo>
                  <a:pt x="0" y="20956"/>
                </a:lnTo>
                <a:lnTo>
                  <a:pt x="5235" y="-1"/>
                </a:lnTo>
                <a:close/>
              </a:path>
            </a:pathLst>
          </a:custGeom>
          <a:noFill/>
          <a:ln w="76200">
            <a:solidFill>
              <a:srgbClr val="7030A0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2" name="Text Box 22"/>
          <p:cNvSpPr txBox="1">
            <a:spLocks noChangeArrowheads="1"/>
          </p:cNvSpPr>
          <p:nvPr/>
        </p:nvSpPr>
        <p:spPr bwMode="auto">
          <a:xfrm>
            <a:off x="2322512" y="5511800"/>
            <a:ext cx="854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Tahoma" panose="020B0604030504040204" pitchFamily="34" charset="0"/>
              </a:rPr>
              <a:t>T/D couple</a:t>
            </a:r>
          </a:p>
        </p:txBody>
      </p:sp>
      <p:sp>
        <p:nvSpPr>
          <p:cNvPr id="73" name="Arc 23"/>
          <p:cNvSpPr>
            <a:spLocks/>
          </p:cNvSpPr>
          <p:nvPr/>
        </p:nvSpPr>
        <p:spPr bwMode="auto">
          <a:xfrm rot="21044601" flipH="1">
            <a:off x="2017712" y="3759200"/>
            <a:ext cx="927100" cy="704850"/>
          </a:xfrm>
          <a:custGeom>
            <a:avLst/>
            <a:gdLst>
              <a:gd name="T0" fmla="*/ 2147483646 w 20936"/>
              <a:gd name="T1" fmla="*/ 0 h 17764"/>
              <a:gd name="T2" fmla="*/ 2147483646 w 20936"/>
              <a:gd name="T3" fmla="*/ 2147483646 h 17764"/>
              <a:gd name="T4" fmla="*/ 0 w 20936"/>
              <a:gd name="T5" fmla="*/ 2147483646 h 177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936" h="17764" fill="none" extrusionOk="0">
                <a:moveTo>
                  <a:pt x="12288" y="0"/>
                </a:moveTo>
                <a:cubicBezTo>
                  <a:pt x="16580" y="2969"/>
                  <a:pt x="19652" y="7391"/>
                  <a:pt x="20936" y="12449"/>
                </a:cubicBezTo>
              </a:path>
              <a:path w="20936" h="17764" stroke="0" extrusionOk="0">
                <a:moveTo>
                  <a:pt x="12288" y="0"/>
                </a:moveTo>
                <a:cubicBezTo>
                  <a:pt x="16580" y="2969"/>
                  <a:pt x="19652" y="7391"/>
                  <a:pt x="20936" y="12449"/>
                </a:cubicBezTo>
                <a:lnTo>
                  <a:pt x="0" y="17764"/>
                </a:lnTo>
                <a:lnTo>
                  <a:pt x="12288" y="0"/>
                </a:lnTo>
                <a:close/>
              </a:path>
            </a:pathLst>
          </a:custGeom>
          <a:noFill/>
          <a:ln w="76200">
            <a:solidFill>
              <a:srgbClr val="CC9900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4" name="Text Box 24"/>
          <p:cNvSpPr txBox="1">
            <a:spLocks noChangeArrowheads="1"/>
          </p:cNvSpPr>
          <p:nvPr/>
        </p:nvSpPr>
        <p:spPr bwMode="auto">
          <a:xfrm>
            <a:off x="2855912" y="2752725"/>
            <a:ext cx="12350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latin typeface="Tahoma" panose="020B0604030504040204" pitchFamily="34" charset="0"/>
              </a:rPr>
              <a:t>Horizontal stabilizer down force</a:t>
            </a:r>
          </a:p>
        </p:txBody>
      </p:sp>
      <p:sp>
        <p:nvSpPr>
          <p:cNvPr id="75" name="Line 25"/>
          <p:cNvSpPr>
            <a:spLocks noChangeShapeType="1"/>
          </p:cNvSpPr>
          <p:nvPr/>
        </p:nvSpPr>
        <p:spPr bwMode="auto">
          <a:xfrm flipH="1">
            <a:off x="2170112" y="379095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017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4" grpId="0"/>
      <p:bldP spid="65" grpId="0"/>
      <p:bldP spid="66" grpId="0"/>
      <p:bldP spid="67" grpId="0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2618B0-0D7A-4976-AE82-027DC02A3A9B}"/>
              </a:ext>
            </a:extLst>
          </p:cNvPr>
          <p:cNvSpPr txBox="1"/>
          <p:nvPr/>
        </p:nvSpPr>
        <p:spPr>
          <a:xfrm>
            <a:off x="315678" y="1003968"/>
            <a:ext cx="8512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/>
              <a:t>FORCES IN A STEADY CLIMB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443F87-2FF1-4332-B20A-C8777CADBA30}"/>
              </a:ext>
            </a:extLst>
          </p:cNvPr>
          <p:cNvSpPr txBox="1"/>
          <p:nvPr/>
        </p:nvSpPr>
        <p:spPr>
          <a:xfrm>
            <a:off x="7802614" y="631361"/>
            <a:ext cx="20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PRINCIPLES</a:t>
            </a:r>
          </a:p>
        </p:txBody>
      </p:sp>
      <p:pic>
        <p:nvPicPr>
          <p:cNvPr id="37" name="Picture 1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52581" flipH="1">
            <a:off x="-194269" y="2476500"/>
            <a:ext cx="6398668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Line 146"/>
          <p:cNvSpPr>
            <a:spLocks noChangeShapeType="1"/>
          </p:cNvSpPr>
          <p:nvPr/>
        </p:nvSpPr>
        <p:spPr bwMode="auto">
          <a:xfrm flipV="1">
            <a:off x="3045546" y="2236788"/>
            <a:ext cx="914400" cy="1587500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0" name="Line 150"/>
          <p:cNvSpPr>
            <a:spLocks noChangeShapeType="1"/>
          </p:cNvSpPr>
          <p:nvPr/>
        </p:nvSpPr>
        <p:spPr bwMode="auto">
          <a:xfrm>
            <a:off x="3013796" y="3881438"/>
            <a:ext cx="914400" cy="533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2" name="Text Box 156"/>
          <p:cNvSpPr txBox="1">
            <a:spLocks noChangeArrowheads="1"/>
          </p:cNvSpPr>
          <p:nvPr/>
        </p:nvSpPr>
        <p:spPr bwMode="auto">
          <a:xfrm>
            <a:off x="4604471" y="3989388"/>
            <a:ext cx="1130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Tahoma" panose="020B0604030504040204" pitchFamily="34" charset="0"/>
              </a:rPr>
              <a:t>Total Drag</a:t>
            </a:r>
          </a:p>
        </p:txBody>
      </p:sp>
      <p:sp>
        <p:nvSpPr>
          <p:cNvPr id="43" name="Line 164"/>
          <p:cNvSpPr>
            <a:spLocks noChangeShapeType="1"/>
          </p:cNvSpPr>
          <p:nvPr/>
        </p:nvSpPr>
        <p:spPr bwMode="auto">
          <a:xfrm flipH="1">
            <a:off x="2018434" y="3902075"/>
            <a:ext cx="931862" cy="1589088"/>
          </a:xfrm>
          <a:prstGeom prst="line">
            <a:avLst/>
          </a:prstGeom>
          <a:noFill/>
          <a:ln w="57150">
            <a:solidFill>
              <a:srgbClr val="92D05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5" name="Text Box 167"/>
          <p:cNvSpPr txBox="1">
            <a:spLocks noChangeArrowheads="1"/>
          </p:cNvSpPr>
          <p:nvPr/>
        </p:nvSpPr>
        <p:spPr bwMode="auto">
          <a:xfrm rot="17917598">
            <a:off x="1997796" y="4776788"/>
            <a:ext cx="3698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Tahoma" panose="020B0604030504040204" pitchFamily="34" charset="0"/>
              </a:rPr>
              <a:t>W</a:t>
            </a:r>
            <a:r>
              <a:rPr lang="en-US" altLang="en-US" sz="1000" baseline="-2500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46" name="Text Box 168"/>
          <p:cNvSpPr txBox="1">
            <a:spLocks noChangeArrowheads="1"/>
          </p:cNvSpPr>
          <p:nvPr/>
        </p:nvSpPr>
        <p:spPr bwMode="auto">
          <a:xfrm rot="1959179">
            <a:off x="2129571" y="5758906"/>
            <a:ext cx="4571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Tahoma" panose="020B0604030504040204" pitchFamily="34" charset="0"/>
              </a:rPr>
              <a:t>RCW</a:t>
            </a:r>
            <a:endParaRPr lang="en-US" altLang="en-US" sz="1000" baseline="-25000" dirty="0">
              <a:latin typeface="Tahoma" panose="020B0604030504040204" pitchFamily="34" charset="0"/>
            </a:endParaRPr>
          </a:p>
        </p:txBody>
      </p:sp>
      <p:sp>
        <p:nvSpPr>
          <p:cNvPr id="47" name="Text Box 178"/>
          <p:cNvSpPr txBox="1">
            <a:spLocks noChangeArrowheads="1"/>
          </p:cNvSpPr>
          <p:nvPr/>
        </p:nvSpPr>
        <p:spPr bwMode="auto">
          <a:xfrm>
            <a:off x="5735492" y="2106295"/>
            <a:ext cx="2838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ahoma" panose="020B0604030504040204" pitchFamily="34" charset="0"/>
              </a:rPr>
              <a:t>In a climb:</a:t>
            </a:r>
          </a:p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66FF"/>
                </a:solidFill>
                <a:latin typeface="Tahoma" panose="020B0604030504040204" pitchFamily="34" charset="0"/>
              </a:rPr>
              <a:t>L</a:t>
            </a:r>
            <a:r>
              <a:rPr lang="en-US" altLang="en-US" sz="14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00" dirty="0">
                <a:latin typeface="Tahoma" panose="020B0604030504040204" pitchFamily="34" charset="0"/>
              </a:rPr>
              <a:t>is</a:t>
            </a:r>
            <a:r>
              <a:rPr lang="en-US" altLang="en-US" sz="14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00" dirty="0">
                <a:latin typeface="Tahoma" panose="020B0604030504040204" pitchFamily="34" charset="0"/>
              </a:rPr>
              <a:t>less</a:t>
            </a:r>
            <a:r>
              <a:rPr lang="en-US" altLang="en-US" sz="14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00" dirty="0">
                <a:latin typeface="Tahoma" panose="020B0604030504040204" pitchFamily="34" charset="0"/>
              </a:rPr>
              <a:t>than</a:t>
            </a:r>
            <a:r>
              <a:rPr lang="en-US" altLang="en-US" sz="14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00" dirty="0">
                <a:solidFill>
                  <a:srgbClr val="00B050"/>
                </a:solidFill>
                <a:latin typeface="Tahoma" panose="020B0604030504040204" pitchFamily="34" charset="0"/>
              </a:rPr>
              <a:t>W</a:t>
            </a:r>
          </a:p>
        </p:txBody>
      </p:sp>
      <p:sp>
        <p:nvSpPr>
          <p:cNvPr id="48" name="Text Box 157"/>
          <p:cNvSpPr txBox="1">
            <a:spLocks noChangeArrowheads="1"/>
          </p:cNvSpPr>
          <p:nvPr/>
        </p:nvSpPr>
        <p:spPr bwMode="auto">
          <a:xfrm>
            <a:off x="1521655" y="2368233"/>
            <a:ext cx="3635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ahoma" panose="020B0604030504040204" pitchFamily="34" charset="0"/>
              </a:rPr>
              <a:t>Ta</a:t>
            </a:r>
          </a:p>
        </p:txBody>
      </p:sp>
      <p:sp>
        <p:nvSpPr>
          <p:cNvPr id="49" name="Text Box 157"/>
          <p:cNvSpPr txBox="1">
            <a:spLocks noChangeArrowheads="1"/>
          </p:cNvSpPr>
          <p:nvPr/>
        </p:nvSpPr>
        <p:spPr bwMode="auto">
          <a:xfrm>
            <a:off x="3883746" y="2638425"/>
            <a:ext cx="285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70C0"/>
                </a:solidFill>
                <a:latin typeface="Tahoma" panose="020B0604030504040204" pitchFamily="34" charset="0"/>
              </a:rPr>
              <a:t>L</a:t>
            </a:r>
          </a:p>
        </p:txBody>
      </p:sp>
      <p:sp>
        <p:nvSpPr>
          <p:cNvPr id="50" name="Text Box 157"/>
          <p:cNvSpPr txBox="1">
            <a:spLocks noChangeArrowheads="1"/>
          </p:cNvSpPr>
          <p:nvPr/>
        </p:nvSpPr>
        <p:spPr bwMode="auto">
          <a:xfrm>
            <a:off x="3096346" y="5395913"/>
            <a:ext cx="3465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B050"/>
                </a:solidFill>
                <a:latin typeface="Tahoma" panose="020B0604030504040204" pitchFamily="34" charset="0"/>
              </a:rPr>
              <a:t>W</a:t>
            </a:r>
          </a:p>
        </p:txBody>
      </p:sp>
      <p:sp>
        <p:nvSpPr>
          <p:cNvPr id="51" name="Line 145"/>
          <p:cNvSpPr>
            <a:spLocks noChangeShapeType="1"/>
          </p:cNvSpPr>
          <p:nvPr/>
        </p:nvSpPr>
        <p:spPr bwMode="auto">
          <a:xfrm>
            <a:off x="2953471" y="3900488"/>
            <a:ext cx="52388" cy="2152650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2" name="Line 164"/>
          <p:cNvSpPr>
            <a:spLocks noChangeShapeType="1"/>
          </p:cNvSpPr>
          <p:nvPr/>
        </p:nvSpPr>
        <p:spPr bwMode="auto">
          <a:xfrm>
            <a:off x="2027959" y="5468938"/>
            <a:ext cx="977900" cy="568325"/>
          </a:xfrm>
          <a:prstGeom prst="line">
            <a:avLst/>
          </a:prstGeom>
          <a:noFill/>
          <a:ln w="57150">
            <a:solidFill>
              <a:srgbClr val="92D05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3" name="Line 148"/>
          <p:cNvSpPr>
            <a:spLocks noChangeShapeType="1"/>
          </p:cNvSpPr>
          <p:nvPr/>
        </p:nvSpPr>
        <p:spPr bwMode="auto">
          <a:xfrm flipH="1" flipV="1">
            <a:off x="2120034" y="3327400"/>
            <a:ext cx="900112" cy="538163"/>
          </a:xfrm>
          <a:prstGeom prst="line">
            <a:avLst/>
          </a:prstGeom>
          <a:noFill/>
          <a:ln w="762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4" name="Text Box 157"/>
          <p:cNvSpPr txBox="1">
            <a:spLocks noChangeArrowheads="1"/>
          </p:cNvSpPr>
          <p:nvPr/>
        </p:nvSpPr>
        <p:spPr bwMode="auto">
          <a:xfrm>
            <a:off x="4148859" y="3998913"/>
            <a:ext cx="396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  <a:latin typeface="Tahoma" panose="020B0604030504040204" pitchFamily="34" charset="0"/>
              </a:rPr>
              <a:t>Dt</a:t>
            </a:r>
          </a:p>
        </p:txBody>
      </p:sp>
      <p:sp>
        <p:nvSpPr>
          <p:cNvPr id="55" name="Line 148"/>
          <p:cNvSpPr>
            <a:spLocks noChangeShapeType="1"/>
          </p:cNvSpPr>
          <p:nvPr/>
        </p:nvSpPr>
        <p:spPr bwMode="auto">
          <a:xfrm flipH="1" flipV="1">
            <a:off x="1249215" y="2763838"/>
            <a:ext cx="1724025" cy="10604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56" name="Text Box 157"/>
          <p:cNvSpPr txBox="1">
            <a:spLocks noChangeArrowheads="1"/>
          </p:cNvSpPr>
          <p:nvPr/>
        </p:nvSpPr>
        <p:spPr bwMode="auto">
          <a:xfrm>
            <a:off x="2171628" y="2737378"/>
            <a:ext cx="373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solidFill>
                  <a:srgbClr val="7030A0"/>
                </a:solidFill>
                <a:latin typeface="Tahoma" panose="020B0604030504040204" pitchFamily="34" charset="0"/>
              </a:rPr>
              <a:t>Tr</a:t>
            </a:r>
            <a:endParaRPr lang="en-US" altLang="en-US" sz="1400" dirty="0">
              <a:solidFill>
                <a:srgbClr val="7030A0"/>
              </a:solidFill>
              <a:latin typeface="Tahoma" panose="020B0604030504040204" pitchFamily="34" charset="0"/>
            </a:endParaRPr>
          </a:p>
        </p:txBody>
      </p:sp>
      <p:sp>
        <p:nvSpPr>
          <p:cNvPr id="57" name="Text Box 178"/>
          <p:cNvSpPr txBox="1">
            <a:spLocks noChangeArrowheads="1"/>
          </p:cNvSpPr>
          <p:nvPr/>
        </p:nvSpPr>
        <p:spPr bwMode="auto">
          <a:xfrm>
            <a:off x="5731920" y="2723969"/>
            <a:ext cx="32337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solidFill>
                  <a:srgbClr val="7030A0"/>
                </a:solidFill>
                <a:latin typeface="Tahoma" panose="020B0604030504040204" pitchFamily="34" charset="0"/>
              </a:rPr>
              <a:t>Tr</a:t>
            </a:r>
            <a:r>
              <a:rPr lang="en-US" altLang="en-US" sz="1400" dirty="0">
                <a:solidFill>
                  <a:srgbClr val="00B050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1400" dirty="0">
                <a:latin typeface="Tahoma" panose="020B0604030504040204" pitchFamily="34" charset="0"/>
              </a:rPr>
              <a:t>needs to overcome </a:t>
            </a:r>
            <a:r>
              <a:rPr lang="en-US" altLang="en-US" sz="1400" dirty="0">
                <a:solidFill>
                  <a:srgbClr val="FF0000"/>
                </a:solidFill>
                <a:latin typeface="Tahoma" panose="020B0604030504040204" pitchFamily="34" charset="0"/>
              </a:rPr>
              <a:t>Total Drag</a:t>
            </a:r>
          </a:p>
        </p:txBody>
      </p:sp>
      <p:sp>
        <p:nvSpPr>
          <p:cNvPr id="58" name="Text Box 178"/>
          <p:cNvSpPr txBox="1">
            <a:spLocks noChangeArrowheads="1"/>
          </p:cNvSpPr>
          <p:nvPr/>
        </p:nvSpPr>
        <p:spPr bwMode="auto">
          <a:xfrm>
            <a:off x="5735492" y="3119937"/>
            <a:ext cx="283845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ahoma" panose="020B0604030504040204" pitchFamily="34" charset="0"/>
              </a:rPr>
              <a:t>During a climb it’s the </a:t>
            </a:r>
            <a:r>
              <a:rPr lang="en-US" altLang="en-US" sz="1400" dirty="0">
                <a:solidFill>
                  <a:srgbClr val="FF3300"/>
                </a:solidFill>
                <a:latin typeface="Tahoma" panose="020B0604030504040204" pitchFamily="34" charset="0"/>
              </a:rPr>
              <a:t>excess thrust</a:t>
            </a:r>
            <a:r>
              <a:rPr lang="en-US" altLang="en-US" sz="1400" dirty="0">
                <a:latin typeface="Tahoma" panose="020B0604030504040204" pitchFamily="34" charset="0"/>
              </a:rPr>
              <a:t> which overcomes the W2 component of weight.</a:t>
            </a:r>
            <a:endParaRPr lang="en-US" altLang="en-US" sz="14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59" name="Right Brace 58"/>
          <p:cNvSpPr>
            <a:spLocks/>
          </p:cNvSpPr>
          <p:nvPr/>
        </p:nvSpPr>
        <p:spPr bwMode="auto">
          <a:xfrm rot="7262676">
            <a:off x="1324107" y="2854750"/>
            <a:ext cx="482600" cy="1026400"/>
          </a:xfrm>
          <a:prstGeom prst="rightBrace">
            <a:avLst>
              <a:gd name="adj1" fmla="val 8324"/>
              <a:gd name="adj2" fmla="val 50000"/>
            </a:avLst>
          </a:prstGeom>
          <a:noFill/>
          <a:ln w="34925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0" name="Text Box 157"/>
          <p:cNvSpPr txBox="1">
            <a:spLocks noChangeArrowheads="1"/>
          </p:cNvSpPr>
          <p:nvPr/>
        </p:nvSpPr>
        <p:spPr bwMode="auto">
          <a:xfrm>
            <a:off x="1455666" y="3531373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3300"/>
                </a:solidFill>
                <a:latin typeface="Tahoma" panose="020B0604030504040204" pitchFamily="34" charset="0"/>
              </a:rPr>
              <a:t>Te</a:t>
            </a:r>
          </a:p>
        </p:txBody>
      </p:sp>
    </p:spTree>
    <p:extLst>
      <p:ext uri="{BB962C8B-B14F-4D97-AF65-F5344CB8AC3E}">
        <p14:creationId xmlns:p14="http://schemas.microsoft.com/office/powerpoint/2010/main" val="7848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11111E-6 L 0.20469 -0.1520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/>
      <p:bldP spid="43" grpId="0" animBg="1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2" grpId="1" animBg="1"/>
      <p:bldP spid="53" grpId="0" animBg="1"/>
      <p:bldP spid="54" grpId="0"/>
      <p:bldP spid="55" grpId="0" animBg="1"/>
      <p:bldP spid="56" grpId="0"/>
      <p:bldP spid="57" grpId="0"/>
      <p:bldP spid="58" grpId="0"/>
      <p:bldP spid="59" grpId="0" animBg="1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C7A351-06C1-47DD-A656-56B32001EB52}"/>
              </a:ext>
            </a:extLst>
          </p:cNvPr>
          <p:cNvSpPr txBox="1"/>
          <p:nvPr/>
        </p:nvSpPr>
        <p:spPr>
          <a:xfrm>
            <a:off x="1477617" y="3013501"/>
            <a:ext cx="618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TYPES OF CLIMB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1338B-A9B4-4C49-8491-AB2E78DDE316}"/>
              </a:ext>
            </a:extLst>
          </p:cNvPr>
          <p:cNvSpPr txBox="1"/>
          <p:nvPr/>
        </p:nvSpPr>
        <p:spPr>
          <a:xfrm>
            <a:off x="7802614" y="631361"/>
            <a:ext cx="20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2420633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6087A2-BCD2-4B5D-BB47-2601E881F791}"/>
              </a:ext>
            </a:extLst>
          </p:cNvPr>
          <p:cNvSpPr txBox="1"/>
          <p:nvPr/>
        </p:nvSpPr>
        <p:spPr>
          <a:xfrm>
            <a:off x="1027043" y="983089"/>
            <a:ext cx="7089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BEST ANGLE OF CLIMB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CEA13-C047-4BFC-8E67-1E27CF139C2B}"/>
              </a:ext>
            </a:extLst>
          </p:cNvPr>
          <p:cNvSpPr txBox="1"/>
          <p:nvPr/>
        </p:nvSpPr>
        <p:spPr>
          <a:xfrm>
            <a:off x="4768773" y="2464382"/>
            <a:ext cx="438647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Best height to horizontal distance ratio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Occurs when maximum excess thrust occurs, the difference between thrust output and total drag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Primarily used for obstacle clearance after take-off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Poor forward visibility and poor engine 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sz="2800" b="1" dirty="0"/>
              <a:t>SLG2 </a:t>
            </a:r>
            <a:r>
              <a:rPr lang="en-AU" sz="2800" b="1" dirty="0">
                <a:solidFill>
                  <a:srgbClr val="FF0000"/>
                </a:solidFill>
              </a:rPr>
              <a:t>65</a:t>
            </a:r>
            <a:r>
              <a:rPr lang="en-AU" sz="2800" b="1" dirty="0"/>
              <a:t> KNOTS</a:t>
            </a:r>
            <a:endParaRPr lang="en-A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1FDCF-E6E0-4018-BEE3-87C6258F74C9}"/>
              </a:ext>
            </a:extLst>
          </p:cNvPr>
          <p:cNvSpPr txBox="1"/>
          <p:nvPr/>
        </p:nvSpPr>
        <p:spPr>
          <a:xfrm>
            <a:off x="7802614" y="631361"/>
            <a:ext cx="20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PRINCIPLES</a:t>
            </a:r>
          </a:p>
        </p:txBody>
      </p:sp>
      <p:sp>
        <p:nvSpPr>
          <p:cNvPr id="8" name="Line 23"/>
          <p:cNvSpPr>
            <a:spLocks noChangeShapeType="1"/>
          </p:cNvSpPr>
          <p:nvPr/>
        </p:nvSpPr>
        <p:spPr bwMode="auto">
          <a:xfrm>
            <a:off x="1577975" y="3037073"/>
            <a:ext cx="0" cy="158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9" name="Line 24"/>
          <p:cNvSpPr>
            <a:spLocks noChangeShapeType="1"/>
          </p:cNvSpPr>
          <p:nvPr/>
        </p:nvSpPr>
        <p:spPr bwMode="auto">
          <a:xfrm>
            <a:off x="881063" y="4915086"/>
            <a:ext cx="3651250" cy="2063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" name="Line 25"/>
          <p:cNvSpPr>
            <a:spLocks noChangeShapeType="1"/>
          </p:cNvSpPr>
          <p:nvPr/>
        </p:nvSpPr>
        <p:spPr bwMode="auto">
          <a:xfrm flipV="1">
            <a:off x="869950" y="2375086"/>
            <a:ext cx="0" cy="2540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1" name="Arc 26"/>
          <p:cNvSpPr>
            <a:spLocks/>
          </p:cNvSpPr>
          <p:nvPr/>
        </p:nvSpPr>
        <p:spPr bwMode="auto">
          <a:xfrm rot="3147755" flipH="1">
            <a:off x="543719" y="3736367"/>
            <a:ext cx="3886200" cy="1039812"/>
          </a:xfrm>
          <a:custGeom>
            <a:avLst/>
            <a:gdLst>
              <a:gd name="T0" fmla="*/ 2147483646 w 21579"/>
              <a:gd name="T1" fmla="*/ 0 h 20471"/>
              <a:gd name="T2" fmla="*/ 2147483646 w 21579"/>
              <a:gd name="T3" fmla="*/ 2147483646 h 20471"/>
              <a:gd name="T4" fmla="*/ 0 w 21579"/>
              <a:gd name="T5" fmla="*/ 2147483646 h 20471"/>
              <a:gd name="T6" fmla="*/ 0 60000 65536"/>
              <a:gd name="T7" fmla="*/ 0 60000 65536"/>
              <a:gd name="T8" fmla="*/ 0 60000 65536"/>
              <a:gd name="T9" fmla="*/ 0 w 21579"/>
              <a:gd name="T10" fmla="*/ 0 h 20471"/>
              <a:gd name="T11" fmla="*/ 21579 w 21579"/>
              <a:gd name="T12" fmla="*/ 20471 h 20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79" h="20471" fill="none" extrusionOk="0">
                <a:moveTo>
                  <a:pt x="6892" y="0"/>
                </a:moveTo>
                <a:cubicBezTo>
                  <a:pt x="15351" y="2848"/>
                  <a:pt x="21187" y="10605"/>
                  <a:pt x="21579" y="19521"/>
                </a:cubicBezTo>
              </a:path>
              <a:path w="21579" h="20471" stroke="0" extrusionOk="0">
                <a:moveTo>
                  <a:pt x="6892" y="0"/>
                </a:moveTo>
                <a:cubicBezTo>
                  <a:pt x="15351" y="2848"/>
                  <a:pt x="21187" y="10605"/>
                  <a:pt x="21579" y="19521"/>
                </a:cubicBezTo>
                <a:lnTo>
                  <a:pt x="0" y="20471"/>
                </a:lnTo>
                <a:lnTo>
                  <a:pt x="6892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8976" y="2617816"/>
            <a:ext cx="8985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b="0" dirty="0">
                <a:latin typeface="Arial" panose="020B0604020202020204" pitchFamily="34" charset="0"/>
              </a:rPr>
              <a:t>THRUST</a:t>
            </a:r>
            <a:endParaRPr lang="en-US" altLang="en-US" sz="1200" b="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3186113" y="4435661"/>
            <a:ext cx="1473200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b="0" dirty="0">
                <a:solidFill>
                  <a:srgbClr val="FF0000"/>
                </a:solidFill>
                <a:latin typeface="Arial" panose="020B0604020202020204" pitchFamily="34" charset="0"/>
              </a:rPr>
              <a:t>THRUST AVAILABLE</a:t>
            </a:r>
            <a:endParaRPr lang="en-US" altLang="en-US" sz="1200" dirty="0">
              <a:solidFill>
                <a:srgbClr val="FF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Freeform 29"/>
          <p:cNvSpPr>
            <a:spLocks/>
          </p:cNvSpPr>
          <p:nvPr/>
        </p:nvSpPr>
        <p:spPr bwMode="auto">
          <a:xfrm>
            <a:off x="892175" y="3151373"/>
            <a:ext cx="2743200" cy="1536700"/>
          </a:xfrm>
          <a:custGeom>
            <a:avLst/>
            <a:gdLst>
              <a:gd name="T0" fmla="*/ 0 w 2325"/>
              <a:gd name="T1" fmla="*/ 2147483646 h 1100"/>
              <a:gd name="T2" fmla="*/ 2147483646 w 2325"/>
              <a:gd name="T3" fmla="*/ 2147483646 h 1100"/>
              <a:gd name="T4" fmla="*/ 2147483646 w 2325"/>
              <a:gd name="T5" fmla="*/ 2147483646 h 1100"/>
              <a:gd name="T6" fmla="*/ 2147483646 w 2325"/>
              <a:gd name="T7" fmla="*/ 0 h 1100"/>
              <a:gd name="T8" fmla="*/ 0 60000 65536"/>
              <a:gd name="T9" fmla="*/ 0 60000 65536"/>
              <a:gd name="T10" fmla="*/ 0 60000 65536"/>
              <a:gd name="T11" fmla="*/ 0 60000 65536"/>
              <a:gd name="T12" fmla="*/ 0 w 2325"/>
              <a:gd name="T13" fmla="*/ 0 h 1100"/>
              <a:gd name="T14" fmla="*/ 2325 w 2325"/>
              <a:gd name="T15" fmla="*/ 1100 h 11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25" h="1100">
                <a:moveTo>
                  <a:pt x="0" y="555"/>
                </a:moveTo>
                <a:cubicBezTo>
                  <a:pt x="117" y="777"/>
                  <a:pt x="235" y="1000"/>
                  <a:pt x="435" y="1050"/>
                </a:cubicBezTo>
                <a:cubicBezTo>
                  <a:pt x="635" y="1100"/>
                  <a:pt x="885" y="1030"/>
                  <a:pt x="1200" y="855"/>
                </a:cubicBezTo>
                <a:cubicBezTo>
                  <a:pt x="1515" y="680"/>
                  <a:pt x="1920" y="340"/>
                  <a:pt x="2325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5" name="Line 30"/>
          <p:cNvSpPr>
            <a:spLocks noChangeShapeType="1"/>
          </p:cNvSpPr>
          <p:nvPr/>
        </p:nvSpPr>
        <p:spPr bwMode="auto">
          <a:xfrm>
            <a:off x="1577975" y="467537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1333500" y="4942073"/>
            <a:ext cx="450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latin typeface="Arial" panose="020B0604020202020204" pitchFamily="34" charset="0"/>
              </a:rPr>
              <a:t>Vx</a:t>
            </a:r>
          </a:p>
        </p:txBody>
      </p:sp>
      <p:sp>
        <p:nvSpPr>
          <p:cNvPr id="17" name="Line 32"/>
          <p:cNvSpPr>
            <a:spLocks noChangeShapeType="1"/>
          </p:cNvSpPr>
          <p:nvPr/>
        </p:nvSpPr>
        <p:spPr bwMode="auto">
          <a:xfrm>
            <a:off x="2035175" y="3379973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" name="Text Box 33"/>
          <p:cNvSpPr txBox="1">
            <a:spLocks noChangeArrowheads="1"/>
          </p:cNvSpPr>
          <p:nvPr/>
        </p:nvSpPr>
        <p:spPr bwMode="auto">
          <a:xfrm>
            <a:off x="1806575" y="4942073"/>
            <a:ext cx="450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latin typeface="Arial" panose="020B0604020202020204" pitchFamily="34" charset="0"/>
              </a:rPr>
              <a:t>Vy</a:t>
            </a:r>
          </a:p>
        </p:txBody>
      </p:sp>
      <p:sp>
        <p:nvSpPr>
          <p:cNvPr id="19" name="Line 34"/>
          <p:cNvSpPr>
            <a:spLocks noChangeShapeType="1"/>
          </p:cNvSpPr>
          <p:nvPr/>
        </p:nvSpPr>
        <p:spPr bwMode="auto">
          <a:xfrm>
            <a:off x="2568575" y="3760973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2416175" y="4908736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21" name="Text Box 36"/>
          <p:cNvSpPr txBox="1">
            <a:spLocks noChangeArrowheads="1"/>
          </p:cNvSpPr>
          <p:nvPr/>
        </p:nvSpPr>
        <p:spPr bwMode="auto">
          <a:xfrm>
            <a:off x="2111375" y="4900798"/>
            <a:ext cx="930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latin typeface="Arial" panose="020B0604020202020204" pitchFamily="34" charset="0"/>
              </a:rPr>
              <a:t>Cruise climb</a:t>
            </a:r>
          </a:p>
        </p:txBody>
      </p:sp>
      <p:sp>
        <p:nvSpPr>
          <p:cNvPr id="22" name="Text Box 37"/>
          <p:cNvSpPr txBox="1">
            <a:spLocks noChangeArrowheads="1"/>
          </p:cNvSpPr>
          <p:nvPr/>
        </p:nvSpPr>
        <p:spPr bwMode="auto">
          <a:xfrm>
            <a:off x="1806575" y="2465573"/>
            <a:ext cx="1371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0" dirty="0">
                <a:latin typeface="Arial" panose="020B0604020202020204" pitchFamily="34" charset="0"/>
              </a:rPr>
              <a:t>Maximum excess thrust</a:t>
            </a:r>
          </a:p>
        </p:txBody>
      </p:sp>
      <p:sp>
        <p:nvSpPr>
          <p:cNvPr id="23" name="Line 38"/>
          <p:cNvSpPr>
            <a:spLocks noChangeShapeType="1"/>
          </p:cNvSpPr>
          <p:nvPr/>
        </p:nvSpPr>
        <p:spPr bwMode="auto">
          <a:xfrm flipH="1">
            <a:off x="1577975" y="2922773"/>
            <a:ext cx="9144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" name="Text Box 39"/>
          <p:cNvSpPr txBox="1">
            <a:spLocks noChangeArrowheads="1"/>
          </p:cNvSpPr>
          <p:nvPr/>
        </p:nvSpPr>
        <p:spPr bwMode="auto">
          <a:xfrm>
            <a:off x="3478213" y="2740211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50000"/>
              </a:spcBef>
              <a:buFontTx/>
              <a:buNone/>
            </a:pPr>
            <a:r>
              <a:rPr lang="en-US" altLang="en-US" sz="1200" b="0" dirty="0">
                <a:latin typeface="Arial" panose="020B0604020202020204" pitchFamily="34" charset="0"/>
              </a:rPr>
              <a:t>THRUST REQUIRED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3702050" y="4961123"/>
            <a:ext cx="552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latin typeface="Arial" panose="020B0604020202020204" pitchFamily="34" charset="0"/>
              </a:rPr>
              <a:t>IAS</a:t>
            </a:r>
          </a:p>
        </p:txBody>
      </p:sp>
    </p:spTree>
    <p:extLst>
      <p:ext uri="{BB962C8B-B14F-4D97-AF65-F5344CB8AC3E}">
        <p14:creationId xmlns:p14="http://schemas.microsoft.com/office/powerpoint/2010/main" val="31860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/>
      <p:bldP spid="22" grpId="0"/>
      <p:bldP spid="23" grpId="0" animBg="1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5BD72-FFE9-47DA-8BC6-1FC1173D32B5}"/>
              </a:ext>
            </a:extLst>
          </p:cNvPr>
          <p:cNvSpPr txBox="1"/>
          <p:nvPr/>
        </p:nvSpPr>
        <p:spPr>
          <a:xfrm>
            <a:off x="1677322" y="914302"/>
            <a:ext cx="6065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BEST RATE OF CLIMB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72911-194B-49BF-AD33-D2CEE68F5E28}"/>
              </a:ext>
            </a:extLst>
          </p:cNvPr>
          <p:cNvSpPr txBox="1"/>
          <p:nvPr/>
        </p:nvSpPr>
        <p:spPr>
          <a:xfrm>
            <a:off x="472193" y="2424402"/>
            <a:ext cx="353986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Best height to time ratio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Occurs at maximum excess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Primary used for take-off or if a quick climb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Slightly better forward visibility and engine 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sz="2800" b="1" dirty="0"/>
              <a:t>SLG2 </a:t>
            </a:r>
            <a:r>
              <a:rPr lang="en-AU" sz="2800" b="1" dirty="0">
                <a:solidFill>
                  <a:srgbClr val="FF0000"/>
                </a:solidFill>
              </a:rPr>
              <a:t>72</a:t>
            </a:r>
            <a:r>
              <a:rPr lang="en-AU" sz="2800" b="1" dirty="0"/>
              <a:t> KNOTS</a:t>
            </a:r>
            <a:endParaRPr lang="en-A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EC302-6CDB-4BEB-92E8-281E43267018}"/>
              </a:ext>
            </a:extLst>
          </p:cNvPr>
          <p:cNvSpPr txBox="1"/>
          <p:nvPr/>
        </p:nvSpPr>
        <p:spPr>
          <a:xfrm>
            <a:off x="7802614" y="631361"/>
            <a:ext cx="20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PRINCIPLES</a:t>
            </a:r>
          </a:p>
        </p:txBody>
      </p:sp>
      <p:sp>
        <p:nvSpPr>
          <p:cNvPr id="8" name="Arc 5"/>
          <p:cNvSpPr>
            <a:spLocks/>
          </p:cNvSpPr>
          <p:nvPr/>
        </p:nvSpPr>
        <p:spPr bwMode="auto">
          <a:xfrm rot="11325465" flipV="1">
            <a:off x="4754516" y="2977896"/>
            <a:ext cx="2773363" cy="2609850"/>
          </a:xfrm>
          <a:custGeom>
            <a:avLst/>
            <a:gdLst>
              <a:gd name="T0" fmla="*/ 0 w 22128"/>
              <a:gd name="T1" fmla="*/ 2147483646 h 21600"/>
              <a:gd name="T2" fmla="*/ 2147483646 w 22128"/>
              <a:gd name="T3" fmla="*/ 2147483646 h 21600"/>
              <a:gd name="T4" fmla="*/ 2147483646 w 22128"/>
              <a:gd name="T5" fmla="*/ 2147483646 h 21600"/>
              <a:gd name="T6" fmla="*/ 0 60000 65536"/>
              <a:gd name="T7" fmla="*/ 0 60000 65536"/>
              <a:gd name="T8" fmla="*/ 0 60000 65536"/>
              <a:gd name="T9" fmla="*/ 0 w 22128"/>
              <a:gd name="T10" fmla="*/ 0 h 21600"/>
              <a:gd name="T11" fmla="*/ 22128 w 2212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128" h="21600" fill="none" extrusionOk="0">
                <a:moveTo>
                  <a:pt x="0" y="118"/>
                </a:moveTo>
                <a:cubicBezTo>
                  <a:pt x="750" y="39"/>
                  <a:pt x="1503" y="-1"/>
                  <a:pt x="2258" y="0"/>
                </a:cubicBezTo>
                <a:cubicBezTo>
                  <a:pt x="10913" y="0"/>
                  <a:pt x="18733" y="5167"/>
                  <a:pt x="22128" y="13129"/>
                </a:cubicBezTo>
              </a:path>
              <a:path w="22128" h="21600" stroke="0" extrusionOk="0">
                <a:moveTo>
                  <a:pt x="0" y="118"/>
                </a:moveTo>
                <a:cubicBezTo>
                  <a:pt x="750" y="39"/>
                  <a:pt x="1503" y="-1"/>
                  <a:pt x="2258" y="0"/>
                </a:cubicBezTo>
                <a:cubicBezTo>
                  <a:pt x="10913" y="0"/>
                  <a:pt x="18733" y="5167"/>
                  <a:pt x="22128" y="13129"/>
                </a:cubicBezTo>
                <a:lnTo>
                  <a:pt x="2258" y="21600"/>
                </a:lnTo>
                <a:lnTo>
                  <a:pt x="0" y="118"/>
                </a:lnTo>
                <a:close/>
              </a:path>
            </a:pathLst>
          </a:cu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 flipV="1">
            <a:off x="4602116" y="3030283"/>
            <a:ext cx="17463" cy="21986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4619579" y="5230558"/>
            <a:ext cx="3411537" cy="1905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5745116" y="3470021"/>
            <a:ext cx="0" cy="1322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914298" y="5246703"/>
            <a:ext cx="7048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dirty="0" err="1">
                <a:latin typeface="Arial" panose="020B0604020202020204" pitchFamily="34" charset="0"/>
              </a:rPr>
              <a:t>Vx</a:t>
            </a:r>
            <a:endParaRPr lang="en-US" altLang="en-US" sz="1400" b="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550601" y="5249084"/>
            <a:ext cx="792163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>
                <a:latin typeface="Arial" panose="020B0604020202020204" pitchFamily="34" charset="0"/>
              </a:rPr>
              <a:t>Vy</a:t>
            </a:r>
            <a:endParaRPr lang="en-US" altLang="en-US" sz="1400" b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973716" y="5221033"/>
            <a:ext cx="11430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b="0">
                <a:latin typeface="Arial" panose="020B0604020202020204" pitchFamily="34" charset="0"/>
              </a:rPr>
              <a:t>Cruise Climb</a:t>
            </a:r>
            <a:endParaRPr lang="en-US" altLang="en-US" sz="14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5745116" y="4868608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5135516" y="3911346"/>
            <a:ext cx="0" cy="1004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5135516" y="4916233"/>
            <a:ext cx="0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6583316" y="3155696"/>
            <a:ext cx="0" cy="950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6583316" y="4182808"/>
            <a:ext cx="0" cy="1047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7650116" y="2968371"/>
            <a:ext cx="137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</a:rPr>
              <a:t>POWER AVAILABLE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7116716" y="2212721"/>
            <a:ext cx="1397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</a:rPr>
              <a:t>POWER REQUIRED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4602116" y="2590546"/>
            <a:ext cx="13112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</a:rPr>
              <a:t>Maximum excess HP</a:t>
            </a: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4906916" y="3093783"/>
            <a:ext cx="838200" cy="942975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7262766" y="5228971"/>
            <a:ext cx="552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latin typeface="Arial" panose="020B0604020202020204" pitchFamily="34" charset="0"/>
              </a:rPr>
              <a:t>IAS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4117929" y="3196971"/>
            <a:ext cx="501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latin typeface="Arial" panose="020B0604020202020204" pitchFamily="34" charset="0"/>
              </a:rPr>
              <a:t>HP</a:t>
            </a:r>
          </a:p>
        </p:txBody>
      </p:sp>
      <p:sp>
        <p:nvSpPr>
          <p:cNvPr id="26" name="Arc 12"/>
          <p:cNvSpPr>
            <a:spLocks/>
          </p:cNvSpPr>
          <p:nvPr/>
        </p:nvSpPr>
        <p:spPr bwMode="auto">
          <a:xfrm rot="6565592">
            <a:off x="3829089" y="1595541"/>
            <a:ext cx="5426075" cy="1839912"/>
          </a:xfrm>
          <a:custGeom>
            <a:avLst/>
            <a:gdLst>
              <a:gd name="T0" fmla="*/ 2147483646 w 21600"/>
              <a:gd name="T1" fmla="*/ 0 h 24418"/>
              <a:gd name="T2" fmla="*/ 2147483646 w 21600"/>
              <a:gd name="T3" fmla="*/ 2147483646 h 24418"/>
              <a:gd name="T4" fmla="*/ 0 w 21600"/>
              <a:gd name="T5" fmla="*/ 2147483646 h 24418"/>
              <a:gd name="T6" fmla="*/ 0 60000 65536"/>
              <a:gd name="T7" fmla="*/ 0 60000 65536"/>
              <a:gd name="T8" fmla="*/ 0 60000 65536"/>
              <a:gd name="T9" fmla="*/ 0 w 21600"/>
              <a:gd name="T10" fmla="*/ 0 h 24418"/>
              <a:gd name="T11" fmla="*/ 21600 w 21600"/>
              <a:gd name="T12" fmla="*/ 24418 h 244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4418" fill="none" extrusionOk="0">
                <a:moveTo>
                  <a:pt x="10784" y="-1"/>
                </a:moveTo>
                <a:cubicBezTo>
                  <a:pt x="17476" y="3855"/>
                  <a:pt x="21600" y="10991"/>
                  <a:pt x="21600" y="18715"/>
                </a:cubicBezTo>
                <a:cubicBezTo>
                  <a:pt x="21600" y="20641"/>
                  <a:pt x="21342" y="22559"/>
                  <a:pt x="20833" y="24418"/>
                </a:cubicBezTo>
              </a:path>
              <a:path w="21600" h="24418" stroke="0" extrusionOk="0">
                <a:moveTo>
                  <a:pt x="10784" y="-1"/>
                </a:moveTo>
                <a:cubicBezTo>
                  <a:pt x="17476" y="3855"/>
                  <a:pt x="21600" y="10991"/>
                  <a:pt x="21600" y="18715"/>
                </a:cubicBezTo>
                <a:cubicBezTo>
                  <a:pt x="21600" y="20641"/>
                  <a:pt x="21342" y="22559"/>
                  <a:pt x="20833" y="24418"/>
                </a:cubicBezTo>
                <a:lnTo>
                  <a:pt x="0" y="18715"/>
                </a:lnTo>
                <a:lnTo>
                  <a:pt x="10784" y="-1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62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/>
      <p:bldP spid="25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12C531-DCAB-45BD-B479-D8F6B2FE4386}"/>
              </a:ext>
            </a:extLst>
          </p:cNvPr>
          <p:cNvSpPr txBox="1"/>
          <p:nvPr/>
        </p:nvSpPr>
        <p:spPr>
          <a:xfrm>
            <a:off x="2562090" y="889994"/>
            <a:ext cx="4019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CRUISE CLIMB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EE8C0-F194-4F84-B4C3-0BB30076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291" y="3578390"/>
            <a:ext cx="3915897" cy="24474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73C7E-5780-48A2-9543-C93A9C820F68}"/>
              </a:ext>
            </a:extLst>
          </p:cNvPr>
          <p:cNvSpPr txBox="1"/>
          <p:nvPr/>
        </p:nvSpPr>
        <p:spPr>
          <a:xfrm>
            <a:off x="766074" y="1814545"/>
            <a:ext cx="76118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Compromise between rate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Used for most climbs if best angle or rate is not essential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No defined speed in Flight Manual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Allows for engine cooling and provides good forward visibility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  <a:p>
            <a:r>
              <a:rPr lang="en-AU" sz="3200" b="1" dirty="0"/>
              <a:t>SLG2 </a:t>
            </a:r>
            <a:r>
              <a:rPr lang="en-AU" sz="3200" b="1" dirty="0">
                <a:solidFill>
                  <a:srgbClr val="FF0000"/>
                </a:solidFill>
              </a:rPr>
              <a:t>85 </a:t>
            </a:r>
            <a:r>
              <a:rPr lang="en-AU" sz="3200" b="1" dirty="0"/>
              <a:t>KNOTS</a:t>
            </a:r>
            <a:endParaRPr lang="en-AU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5C986-ABF3-4D6D-B7A0-BB38EBE05DB5}"/>
              </a:ext>
            </a:extLst>
          </p:cNvPr>
          <p:cNvSpPr txBox="1"/>
          <p:nvPr/>
        </p:nvSpPr>
        <p:spPr>
          <a:xfrm>
            <a:off x="7802614" y="631361"/>
            <a:ext cx="20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16063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F30A34-F2A1-41F6-B9FE-A89AA2CE2803}"/>
              </a:ext>
            </a:extLst>
          </p:cNvPr>
          <p:cNvSpPr txBox="1"/>
          <p:nvPr/>
        </p:nvSpPr>
        <p:spPr>
          <a:xfrm>
            <a:off x="1477617" y="906634"/>
            <a:ext cx="618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TYPES OF CLIMB</a:t>
            </a:r>
          </a:p>
        </p:txBody>
      </p:sp>
      <p:pic>
        <p:nvPicPr>
          <p:cNvPr id="6" name="Picture 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596565">
            <a:off x="353917" y="5549009"/>
            <a:ext cx="1822640" cy="75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891068">
            <a:off x="449570" y="5556249"/>
            <a:ext cx="1631335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8">
            <a:extLst>
              <a:ext uri="{FF2B5EF4-FFF2-40B4-BE49-F238E27FC236}">
                <a16:creationId xmlns:a16="http://schemas.microsoft.com/office/drawing/2014/main" id="{F1252043-1C07-4A59-ACDD-FDC0C23CCD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9462" y="4042569"/>
            <a:ext cx="2128838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9" name="Line 49">
            <a:extLst>
              <a:ext uri="{FF2B5EF4-FFF2-40B4-BE49-F238E27FC236}">
                <a16:creationId xmlns:a16="http://schemas.microsoft.com/office/drawing/2014/main" id="{76372022-26F3-4140-AACE-E0660EEEE6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16037" y="2764631"/>
            <a:ext cx="0" cy="3195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0" name="Line 50">
            <a:extLst>
              <a:ext uri="{FF2B5EF4-FFF2-40B4-BE49-F238E27FC236}">
                <a16:creationId xmlns:a16="http://schemas.microsoft.com/office/drawing/2014/main" id="{7B703CEA-88B9-4C26-90D2-C74A38045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6037" y="5979319"/>
            <a:ext cx="6648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1" name="Line 51">
            <a:extLst>
              <a:ext uri="{FF2B5EF4-FFF2-40B4-BE49-F238E27FC236}">
                <a16:creationId xmlns:a16="http://schemas.microsoft.com/office/drawing/2014/main" id="{CA93B020-513C-4744-850B-242B65151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01750" y="4463256"/>
            <a:ext cx="1438275" cy="14970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2" name="Line 52">
            <a:extLst>
              <a:ext uri="{FF2B5EF4-FFF2-40B4-BE49-F238E27FC236}">
                <a16:creationId xmlns:a16="http://schemas.microsoft.com/office/drawing/2014/main" id="{DDB588B3-7DC8-4AEA-A12B-6818E683F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16037" y="4042569"/>
            <a:ext cx="4132263" cy="193675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3" name="Line 53">
            <a:extLst>
              <a:ext uri="{FF2B5EF4-FFF2-40B4-BE49-F238E27FC236}">
                <a16:creationId xmlns:a16="http://schemas.microsoft.com/office/drawing/2014/main" id="{C58BEECF-A1B8-4517-956A-21AA4781FB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01750" y="4828381"/>
            <a:ext cx="5391150" cy="113188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4" name="Line 54">
            <a:extLst>
              <a:ext uri="{FF2B5EF4-FFF2-40B4-BE49-F238E27FC236}">
                <a16:creationId xmlns:a16="http://schemas.microsoft.com/office/drawing/2014/main" id="{A0A3B3D1-C751-4A75-9107-6B56456B1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2725" y="4444206"/>
            <a:ext cx="0" cy="155257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5" name="Line 55">
            <a:extLst>
              <a:ext uri="{FF2B5EF4-FFF2-40B4-BE49-F238E27FC236}">
                <a16:creationId xmlns:a16="http://schemas.microsoft.com/office/drawing/2014/main" id="{66763E34-9347-4891-BBBB-D9082B7432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8300" y="4061619"/>
            <a:ext cx="0" cy="19177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6" name="Line 56">
            <a:extLst>
              <a:ext uri="{FF2B5EF4-FFF2-40B4-BE49-F238E27FC236}">
                <a16:creationId xmlns:a16="http://schemas.microsoft.com/office/drawing/2014/main" id="{D92165CF-3BEF-4D13-9840-0AC576681A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9887" y="4828381"/>
            <a:ext cx="0" cy="1150938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7" name="Text Box 57">
            <a:extLst>
              <a:ext uri="{FF2B5EF4-FFF2-40B4-BE49-F238E27FC236}">
                <a16:creationId xmlns:a16="http://schemas.microsoft.com/office/drawing/2014/main" id="{20BEB016-136B-4237-A185-3A5AA1D76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9762" y="3007297"/>
            <a:ext cx="1156219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1700" dirty="0" err="1">
                <a:solidFill>
                  <a:schemeClr val="tx1"/>
                </a:solidFill>
                <a:latin typeface="+mj-lt"/>
              </a:rPr>
              <a:t>Vx</a:t>
            </a:r>
            <a:r>
              <a:rPr lang="en-US" altLang="zh-CN" sz="17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altLang="zh-CN" sz="1700" b="0" dirty="0">
                <a:solidFill>
                  <a:schemeClr val="tx1"/>
                </a:solidFill>
                <a:latin typeface="+mj-lt"/>
              </a:rPr>
              <a:t>65 </a:t>
            </a:r>
            <a:r>
              <a:rPr lang="en-US" altLang="zh-CN" sz="1700" b="0" dirty="0" err="1">
                <a:solidFill>
                  <a:schemeClr val="tx1"/>
                </a:solidFill>
                <a:latin typeface="+mj-lt"/>
              </a:rPr>
              <a:t>kts</a:t>
            </a:r>
            <a:r>
              <a:rPr lang="en-US" altLang="zh-CN" sz="1700" b="0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US" altLang="zh-CN" sz="1700" b="0" dirty="0">
                <a:solidFill>
                  <a:schemeClr val="tx1"/>
                </a:solidFill>
                <a:latin typeface="+mj-lt"/>
              </a:rPr>
            </a:br>
            <a:endParaRPr lang="en-US" altLang="en-US" sz="1700" b="0" dirty="0">
              <a:solidFill>
                <a:schemeClr val="tx1"/>
              </a:solidFill>
              <a:latin typeface="+mj-lt"/>
              <a:ea typeface="SimSun" pitchFamily="2" charset="-122"/>
            </a:endParaRPr>
          </a:p>
        </p:txBody>
      </p:sp>
      <p:sp>
        <p:nvSpPr>
          <p:cNvPr id="18" name="Text Box 59">
            <a:extLst>
              <a:ext uri="{FF2B5EF4-FFF2-40B4-BE49-F238E27FC236}">
                <a16:creationId xmlns:a16="http://schemas.microsoft.com/office/drawing/2014/main" id="{E1232271-39DE-4CC4-87A8-A99A9B583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22" y="2985335"/>
            <a:ext cx="133350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1700" dirty="0" err="1">
                <a:solidFill>
                  <a:schemeClr val="tx1"/>
                </a:solidFill>
                <a:latin typeface="+mj-lt"/>
              </a:rPr>
              <a:t>Vy</a:t>
            </a:r>
            <a:r>
              <a:rPr lang="en-US" altLang="zh-CN" sz="1700" b="0" dirty="0">
                <a:solidFill>
                  <a:schemeClr val="tx1"/>
                </a:solidFill>
                <a:latin typeface="+mj-lt"/>
              </a:rPr>
              <a:t>: 72 </a:t>
            </a:r>
            <a:r>
              <a:rPr lang="en-US" altLang="zh-CN" sz="1700" b="0" dirty="0" err="1">
                <a:solidFill>
                  <a:schemeClr val="tx1"/>
                </a:solidFill>
                <a:latin typeface="+mj-lt"/>
              </a:rPr>
              <a:t>kts</a:t>
            </a:r>
            <a:endParaRPr lang="en-US" altLang="en-US" sz="1700" b="0" dirty="0">
              <a:solidFill>
                <a:schemeClr val="tx1"/>
              </a:solidFill>
              <a:latin typeface="+mj-lt"/>
              <a:ea typeface="SimSun" pitchFamily="2" charset="-122"/>
            </a:endParaRPr>
          </a:p>
        </p:txBody>
      </p:sp>
      <p:sp>
        <p:nvSpPr>
          <p:cNvPr id="19" name="Line 60">
            <a:extLst>
              <a:ext uri="{FF2B5EF4-FFF2-40B4-BE49-F238E27FC236}">
                <a16:creationId xmlns:a16="http://schemas.microsoft.com/office/drawing/2014/main" id="{D9D9037B-EEBF-4646-82E4-DDB564D170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46187" y="4463256"/>
            <a:ext cx="1438275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20" name="Line 61">
            <a:extLst>
              <a:ext uri="{FF2B5EF4-FFF2-40B4-BE49-F238E27FC236}">
                <a16:creationId xmlns:a16="http://schemas.microsoft.com/office/drawing/2014/main" id="{0013A291-801B-4947-8702-1227ABF690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74762" y="4809331"/>
            <a:ext cx="540385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21" name="Line 62">
            <a:extLst>
              <a:ext uri="{FF2B5EF4-FFF2-40B4-BE49-F238E27FC236}">
                <a16:creationId xmlns:a16="http://schemas.microsoft.com/office/drawing/2014/main" id="{0545F48D-3D05-4266-BE68-DF57A3302C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74762" y="4025105"/>
            <a:ext cx="2044700" cy="17463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22" name="Text Box 63">
            <a:extLst>
              <a:ext uri="{FF2B5EF4-FFF2-40B4-BE49-F238E27FC236}">
                <a16:creationId xmlns:a16="http://schemas.microsoft.com/office/drawing/2014/main" id="{E1C04BE5-7671-45F9-ABFB-98F5B3041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5155" y="2406650"/>
            <a:ext cx="1833563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1700" b="0" dirty="0">
                <a:solidFill>
                  <a:schemeClr val="tx1"/>
                </a:solidFill>
                <a:latin typeface="+mj-lt"/>
              </a:rPr>
              <a:t>Best Angle of Climb</a:t>
            </a:r>
            <a:endParaRPr lang="en-US" altLang="en-US" sz="1700" b="0" dirty="0">
              <a:solidFill>
                <a:schemeClr val="tx1"/>
              </a:solidFill>
              <a:latin typeface="+mj-lt"/>
              <a:ea typeface="SimSun" pitchFamily="2" charset="-122"/>
            </a:endParaRPr>
          </a:p>
        </p:txBody>
      </p:sp>
      <p:sp>
        <p:nvSpPr>
          <p:cNvPr id="23" name="Text Box 64">
            <a:extLst>
              <a:ext uri="{FF2B5EF4-FFF2-40B4-BE49-F238E27FC236}">
                <a16:creationId xmlns:a16="http://schemas.microsoft.com/office/drawing/2014/main" id="{9C9052D5-BF46-4C26-9443-27A3EC3BB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22" y="2406650"/>
            <a:ext cx="174942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1700" b="0" dirty="0">
                <a:solidFill>
                  <a:schemeClr val="tx1"/>
                </a:solidFill>
                <a:latin typeface="+mj-lt"/>
              </a:rPr>
              <a:t>Best Rate of Climb</a:t>
            </a:r>
            <a:endParaRPr lang="en-US" altLang="en-US" sz="1700" b="0" dirty="0">
              <a:solidFill>
                <a:schemeClr val="tx1"/>
              </a:solidFill>
              <a:latin typeface="+mj-lt"/>
              <a:ea typeface="SimSun" pitchFamily="2" charset="-122"/>
            </a:endParaRPr>
          </a:p>
        </p:txBody>
      </p:sp>
      <p:sp>
        <p:nvSpPr>
          <p:cNvPr id="24" name="Text Box 65">
            <a:extLst>
              <a:ext uri="{FF2B5EF4-FFF2-40B4-BE49-F238E27FC236}">
                <a16:creationId xmlns:a16="http://schemas.microsoft.com/office/drawing/2014/main" id="{78DCFEE2-7E9B-4C41-A4B7-CB3647E15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987" y="6066631"/>
            <a:ext cx="17145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1700" b="0">
                <a:solidFill>
                  <a:schemeClr val="tx1"/>
                </a:solidFill>
                <a:latin typeface="+mj-lt"/>
              </a:rPr>
              <a:t>Distance traveled</a:t>
            </a:r>
          </a:p>
        </p:txBody>
      </p:sp>
      <p:sp>
        <p:nvSpPr>
          <p:cNvPr id="25" name="Text Box 66">
            <a:extLst>
              <a:ext uri="{FF2B5EF4-FFF2-40B4-BE49-F238E27FC236}">
                <a16:creationId xmlns:a16="http://schemas.microsoft.com/office/drawing/2014/main" id="{B80DD13A-8796-47FB-83EB-4855BB81169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56381" y="4529137"/>
            <a:ext cx="15335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1700" b="0">
                <a:solidFill>
                  <a:schemeClr val="tx1"/>
                </a:solidFill>
                <a:latin typeface="+mj-lt"/>
              </a:rPr>
              <a:t>Altitude gained</a:t>
            </a:r>
          </a:p>
        </p:txBody>
      </p:sp>
      <p:sp>
        <p:nvSpPr>
          <p:cNvPr id="26" name="Text Box 67">
            <a:extLst>
              <a:ext uri="{FF2B5EF4-FFF2-40B4-BE49-F238E27FC236}">
                <a16:creationId xmlns:a16="http://schemas.microsoft.com/office/drawing/2014/main" id="{A0D71093-C471-4433-8756-A81DF7B08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306" y="3523965"/>
            <a:ext cx="1289135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1700" b="0" dirty="0">
                <a:solidFill>
                  <a:schemeClr val="tx1"/>
                </a:solidFill>
                <a:latin typeface="+mj-lt"/>
              </a:rPr>
              <a:t>Cruise Climb</a:t>
            </a:r>
          </a:p>
          <a:p>
            <a:pPr eaLnBrk="1" hangingPunct="1">
              <a:defRPr/>
            </a:pPr>
            <a:r>
              <a:rPr lang="en-US" altLang="en-US" sz="1700" dirty="0">
                <a:solidFill>
                  <a:schemeClr val="tx1"/>
                </a:solidFill>
                <a:latin typeface="+mj-lt"/>
              </a:rPr>
              <a:t>V: </a:t>
            </a:r>
            <a:r>
              <a:rPr lang="en-US" altLang="en-US" sz="1700" b="0" dirty="0">
                <a:solidFill>
                  <a:schemeClr val="tx1"/>
                </a:solidFill>
                <a:latin typeface="+mj-lt"/>
              </a:rPr>
              <a:t>85 </a:t>
            </a:r>
            <a:r>
              <a:rPr lang="en-US" altLang="en-US" sz="1700" b="0" dirty="0" err="1">
                <a:solidFill>
                  <a:schemeClr val="tx1"/>
                </a:solidFill>
                <a:latin typeface="+mj-lt"/>
              </a:rPr>
              <a:t>kts</a:t>
            </a:r>
            <a:r>
              <a:rPr lang="en-US" altLang="en-US" sz="1700" b="0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US" altLang="en-US" sz="1700" b="0" dirty="0">
                <a:solidFill>
                  <a:schemeClr val="tx1"/>
                </a:solidFill>
                <a:latin typeface="+mj-lt"/>
              </a:rPr>
            </a:br>
            <a:endParaRPr lang="en-US" altLang="en-US" sz="17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8769078">
            <a:off x="518093" y="5592531"/>
            <a:ext cx="1540327" cy="63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727247A-BD7D-44B1-BFEE-82921EC9A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725" y="2132806"/>
            <a:ext cx="164306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fontAlgn="b" hangingPunct="1">
              <a:defRPr/>
            </a:pPr>
            <a:r>
              <a:rPr lang="en-US" altLang="en-US" sz="1700">
                <a:solidFill>
                  <a:schemeClr val="tx1"/>
                </a:solidFill>
                <a:latin typeface="+mj-lt"/>
              </a:rPr>
              <a:t>Elapsed Time is 1 minute</a:t>
            </a:r>
          </a:p>
        </p:txBody>
      </p:sp>
    </p:spTree>
    <p:extLst>
      <p:ext uri="{BB962C8B-B14F-4D97-AF65-F5344CB8AC3E}">
        <p14:creationId xmlns:p14="http://schemas.microsoft.com/office/powerpoint/2010/main" val="135073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0.15729 -0.2155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-1078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46041 -0.2833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21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59201 -0.1627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1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  <p:bldP spid="23" grpId="0"/>
      <p:bldP spid="24" grpId="0"/>
      <p:bldP spid="25" grpId="0"/>
      <p:bldP spid="26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755AD-31EE-43B5-A606-4D0C602026E9}"/>
              </a:ext>
            </a:extLst>
          </p:cNvPr>
          <p:cNvSpPr txBox="1"/>
          <p:nvPr/>
        </p:nvSpPr>
        <p:spPr>
          <a:xfrm>
            <a:off x="-112644" y="3013501"/>
            <a:ext cx="936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FACTORS AFFECTING CLIMB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037D-A02C-4721-B566-972B45587E1F}"/>
              </a:ext>
            </a:extLst>
          </p:cNvPr>
          <p:cNvSpPr txBox="1"/>
          <p:nvPr/>
        </p:nvSpPr>
        <p:spPr>
          <a:xfrm>
            <a:off x="7259275" y="636844"/>
            <a:ext cx="20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FACTORS AND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13640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EA3380-82B5-4478-9A85-0B61FC8D2621}"/>
              </a:ext>
            </a:extLst>
          </p:cNvPr>
          <p:cNvSpPr/>
          <p:nvPr/>
        </p:nvSpPr>
        <p:spPr>
          <a:xfrm>
            <a:off x="3374137" y="827227"/>
            <a:ext cx="19399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b="1" dirty="0"/>
              <a:t>WEIGHT</a:t>
            </a:r>
            <a:endParaRPr lang="en-AU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75C87-5163-44F9-877A-7A6F289A2664}"/>
              </a:ext>
            </a:extLst>
          </p:cNvPr>
          <p:cNvSpPr txBox="1"/>
          <p:nvPr/>
        </p:nvSpPr>
        <p:spPr>
          <a:xfrm>
            <a:off x="4661067" y="1663104"/>
            <a:ext cx="558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BE7B4-EA56-4B64-8A01-1552C70FE6E7}"/>
              </a:ext>
            </a:extLst>
          </p:cNvPr>
          <p:cNvSpPr txBox="1"/>
          <p:nvPr/>
        </p:nvSpPr>
        <p:spPr>
          <a:xfrm>
            <a:off x="7259275" y="636844"/>
            <a:ext cx="20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FACTORS AND CONSIDERATIONS</a:t>
            </a:r>
          </a:p>
        </p:txBody>
      </p:sp>
      <p:sp>
        <p:nvSpPr>
          <p:cNvPr id="9" name="Rectangle 5"/>
          <p:cNvSpPr>
            <a:spLocks noGrp="1"/>
          </p:cNvSpPr>
          <p:nvPr>
            <p:ph idx="1"/>
          </p:nvPr>
        </p:nvSpPr>
        <p:spPr>
          <a:xfrm>
            <a:off x="457200" y="1743884"/>
            <a:ext cx="8229600" cy="1297017"/>
          </a:xfrm>
        </p:spPr>
        <p:txBody>
          <a:bodyPr/>
          <a:lstStyle/>
          <a:p>
            <a:r>
              <a:rPr lang="en-US" altLang="en-US" sz="1700" dirty="0"/>
              <a:t>Increased weight means lift must be increased to maintain the aircraft in a balanced condition.</a:t>
            </a:r>
          </a:p>
          <a:p>
            <a:r>
              <a:rPr lang="en-US" altLang="en-US" sz="1700" dirty="0"/>
              <a:t>Extra lift increases the drag, reducing the amount of excess thrust and power available.</a:t>
            </a:r>
            <a:endParaRPr lang="en-US" altLang="en-US" sz="1700" dirty="0">
              <a:solidFill>
                <a:srgbClr val="0066FF"/>
              </a:solidFill>
            </a:endParaRPr>
          </a:p>
        </p:txBody>
      </p:sp>
      <p:sp>
        <p:nvSpPr>
          <p:cNvPr id="10" name="Arc 5"/>
          <p:cNvSpPr>
            <a:spLocks/>
          </p:cNvSpPr>
          <p:nvPr/>
        </p:nvSpPr>
        <p:spPr bwMode="auto">
          <a:xfrm rot="11325465" flipV="1">
            <a:off x="995363" y="3919596"/>
            <a:ext cx="2246313" cy="1825625"/>
          </a:xfrm>
          <a:custGeom>
            <a:avLst/>
            <a:gdLst>
              <a:gd name="T0" fmla="*/ 0 w 22128"/>
              <a:gd name="T1" fmla="*/ 2147483646 h 21600"/>
              <a:gd name="T2" fmla="*/ 2147483646 w 22128"/>
              <a:gd name="T3" fmla="*/ 2147483646 h 21600"/>
              <a:gd name="T4" fmla="*/ 2147483646 w 22128"/>
              <a:gd name="T5" fmla="*/ 2147483646 h 21600"/>
              <a:gd name="T6" fmla="*/ 0 60000 65536"/>
              <a:gd name="T7" fmla="*/ 0 60000 65536"/>
              <a:gd name="T8" fmla="*/ 0 60000 65536"/>
              <a:gd name="T9" fmla="*/ 0 w 22128"/>
              <a:gd name="T10" fmla="*/ 0 h 21600"/>
              <a:gd name="T11" fmla="*/ 22128 w 2212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128" h="21600" fill="none" extrusionOk="0">
                <a:moveTo>
                  <a:pt x="0" y="118"/>
                </a:moveTo>
                <a:cubicBezTo>
                  <a:pt x="750" y="39"/>
                  <a:pt x="1503" y="-1"/>
                  <a:pt x="2258" y="0"/>
                </a:cubicBezTo>
                <a:cubicBezTo>
                  <a:pt x="10913" y="0"/>
                  <a:pt x="18733" y="5167"/>
                  <a:pt x="22128" y="13129"/>
                </a:cubicBezTo>
              </a:path>
              <a:path w="22128" h="21600" stroke="0" extrusionOk="0">
                <a:moveTo>
                  <a:pt x="0" y="118"/>
                </a:moveTo>
                <a:cubicBezTo>
                  <a:pt x="750" y="39"/>
                  <a:pt x="1503" y="-1"/>
                  <a:pt x="2258" y="0"/>
                </a:cubicBezTo>
                <a:cubicBezTo>
                  <a:pt x="10913" y="0"/>
                  <a:pt x="18733" y="5167"/>
                  <a:pt x="22128" y="13129"/>
                </a:cubicBezTo>
                <a:lnTo>
                  <a:pt x="2258" y="21600"/>
                </a:lnTo>
                <a:lnTo>
                  <a:pt x="0" y="118"/>
                </a:lnTo>
                <a:close/>
              </a:path>
            </a:pathLst>
          </a:cu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 flipV="1">
            <a:off x="871538" y="3884671"/>
            <a:ext cx="14288" cy="15382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 flipV="1">
            <a:off x="885826" y="5424546"/>
            <a:ext cx="2763837" cy="127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H="1">
            <a:off x="1797051" y="4192646"/>
            <a:ext cx="0" cy="879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119188" y="5399146"/>
            <a:ext cx="5699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000" b="0">
                <a:latin typeface="Arial" panose="020B0604020202020204" pitchFamily="34" charset="0"/>
              </a:rPr>
              <a:t>Vx</a:t>
            </a:r>
            <a:endParaRPr lang="en-US" altLang="en-US" sz="1000" b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612901" y="5399146"/>
            <a:ext cx="64135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000" b="0">
                <a:latin typeface="Arial" panose="020B0604020202020204" pitchFamily="34" charset="0"/>
              </a:rPr>
              <a:t>Vy</a:t>
            </a:r>
            <a:endParaRPr lang="en-US" altLang="en-US" sz="1000" b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1797051" y="5116571"/>
            <a:ext cx="0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1303338" y="4500621"/>
            <a:ext cx="0" cy="703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1303338" y="5203884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476501" y="3971984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2476501" y="4587934"/>
            <a:ext cx="0" cy="836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513138" y="3860859"/>
            <a:ext cx="93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Arial" panose="020B0604020202020204" pitchFamily="34" charset="0"/>
              </a:rPr>
              <a:t>Power available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178176" y="3540184"/>
            <a:ext cx="1133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Arial" panose="020B0604020202020204" pitchFamily="34" charset="0"/>
              </a:rPr>
              <a:t>Power required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871538" y="3576696"/>
            <a:ext cx="1062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Arial" panose="020B0604020202020204" pitchFamily="34" charset="0"/>
              </a:rPr>
              <a:t>Maximum excess HP</a:t>
            </a: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1119188" y="3927534"/>
            <a:ext cx="677863" cy="66040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5494338" y="4151371"/>
            <a:ext cx="0" cy="1089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4919663" y="5440421"/>
            <a:ext cx="3009900" cy="142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4910138" y="3883084"/>
            <a:ext cx="0" cy="155733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8" name="Freeform 26"/>
          <p:cNvSpPr>
            <a:spLocks/>
          </p:cNvSpPr>
          <p:nvPr/>
        </p:nvSpPr>
        <p:spPr bwMode="auto">
          <a:xfrm>
            <a:off x="5038726" y="4151371"/>
            <a:ext cx="2260600" cy="1055688"/>
          </a:xfrm>
          <a:custGeom>
            <a:avLst/>
            <a:gdLst>
              <a:gd name="T0" fmla="*/ 0 w 2325"/>
              <a:gd name="T1" fmla="*/ 2147483646 h 1100"/>
              <a:gd name="T2" fmla="*/ 2147483646 w 2325"/>
              <a:gd name="T3" fmla="*/ 2147483646 h 1100"/>
              <a:gd name="T4" fmla="*/ 2147483646 w 2325"/>
              <a:gd name="T5" fmla="*/ 2147483646 h 1100"/>
              <a:gd name="T6" fmla="*/ 2147483646 w 2325"/>
              <a:gd name="T7" fmla="*/ 0 h 1100"/>
              <a:gd name="T8" fmla="*/ 0 60000 65536"/>
              <a:gd name="T9" fmla="*/ 0 60000 65536"/>
              <a:gd name="T10" fmla="*/ 0 60000 65536"/>
              <a:gd name="T11" fmla="*/ 0 60000 65536"/>
              <a:gd name="T12" fmla="*/ 0 w 2325"/>
              <a:gd name="T13" fmla="*/ 0 h 1100"/>
              <a:gd name="T14" fmla="*/ 2325 w 2325"/>
              <a:gd name="T15" fmla="*/ 1100 h 11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25" h="1100">
                <a:moveTo>
                  <a:pt x="0" y="555"/>
                </a:moveTo>
                <a:cubicBezTo>
                  <a:pt x="117" y="777"/>
                  <a:pt x="235" y="1000"/>
                  <a:pt x="435" y="1050"/>
                </a:cubicBezTo>
                <a:cubicBezTo>
                  <a:pt x="635" y="1100"/>
                  <a:pt x="885" y="1030"/>
                  <a:pt x="1200" y="855"/>
                </a:cubicBezTo>
                <a:cubicBezTo>
                  <a:pt x="1515" y="680"/>
                  <a:pt x="1920" y="340"/>
                  <a:pt x="2325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5494338" y="5275321"/>
            <a:ext cx="0" cy="157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5292726" y="5408671"/>
            <a:ext cx="3317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Arial" panose="020B0604020202020204" pitchFamily="34" charset="0"/>
              </a:rPr>
              <a:t>Vx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5683251" y="5408671"/>
            <a:ext cx="3317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Arial" panose="020B0604020202020204" pitchFamily="34" charset="0"/>
              </a:rPr>
              <a:t>Vy</a:t>
            </a:r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6169026" y="5437246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5934076" y="5407084"/>
            <a:ext cx="957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Arial" panose="020B0604020202020204" pitchFamily="34" charset="0"/>
              </a:rPr>
              <a:t>Cruise climb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5672138" y="3654484"/>
            <a:ext cx="1130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Arial" panose="020B0604020202020204" pitchFamily="34" charset="0"/>
              </a:rPr>
              <a:t>Maximum excess thrust</a:t>
            </a:r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H="1">
            <a:off x="5494338" y="4073584"/>
            <a:ext cx="754063" cy="679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7196138" y="4113271"/>
            <a:ext cx="1041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 dirty="0">
                <a:solidFill>
                  <a:srgbClr val="FF0000"/>
                </a:solidFill>
                <a:latin typeface="Arial" panose="020B0604020202020204" pitchFamily="34" charset="0"/>
              </a:rPr>
              <a:t>Thrust required</a:t>
            </a:r>
          </a:p>
        </p:txBody>
      </p:sp>
      <p:sp>
        <p:nvSpPr>
          <p:cNvPr id="37" name="Text Box 35"/>
          <p:cNvSpPr txBox="1">
            <a:spLocks noChangeArrowheads="1"/>
          </p:cNvSpPr>
          <p:nvPr/>
        </p:nvSpPr>
        <p:spPr bwMode="auto">
          <a:xfrm>
            <a:off x="6815138" y="5027671"/>
            <a:ext cx="10763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Arial" panose="020B0604020202020204" pitchFamily="34" charset="0"/>
              </a:rPr>
              <a:t>Thrust available</a:t>
            </a:r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>
            <a:off x="5824538" y="4264084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6281738" y="4568884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40" name="Text Box 39"/>
          <p:cNvSpPr txBox="1">
            <a:spLocks noChangeArrowheads="1"/>
          </p:cNvSpPr>
          <p:nvPr/>
        </p:nvSpPr>
        <p:spPr bwMode="auto">
          <a:xfrm>
            <a:off x="3556001" y="5310246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</a:rPr>
              <a:t>IAS</a:t>
            </a:r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7823201" y="5324534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</a:rPr>
              <a:t>IAS</a:t>
            </a: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490538" y="4192646"/>
            <a:ext cx="431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</a:rPr>
              <a:t>HP</a:t>
            </a:r>
          </a:p>
        </p:txBody>
      </p:sp>
      <p:sp>
        <p:nvSpPr>
          <p:cNvPr id="43" name="Text Box 42"/>
          <p:cNvSpPr txBox="1">
            <a:spLocks noChangeArrowheads="1"/>
          </p:cNvSpPr>
          <p:nvPr/>
        </p:nvSpPr>
        <p:spPr bwMode="auto">
          <a:xfrm rot="16200000">
            <a:off x="4233863" y="4343459"/>
            <a:ext cx="904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</a:rPr>
              <a:t>THRUST</a:t>
            </a:r>
          </a:p>
        </p:txBody>
      </p:sp>
      <p:sp>
        <p:nvSpPr>
          <p:cNvPr id="44" name="Arc 12"/>
          <p:cNvSpPr>
            <a:spLocks/>
          </p:cNvSpPr>
          <p:nvPr/>
        </p:nvSpPr>
        <p:spPr bwMode="auto">
          <a:xfrm rot="6565592">
            <a:off x="635001" y="2833746"/>
            <a:ext cx="3798887" cy="1490663"/>
          </a:xfrm>
          <a:custGeom>
            <a:avLst/>
            <a:gdLst>
              <a:gd name="T0" fmla="*/ 2147483646 w 21600"/>
              <a:gd name="T1" fmla="*/ 0 h 24418"/>
              <a:gd name="T2" fmla="*/ 2147483646 w 21600"/>
              <a:gd name="T3" fmla="*/ 2147483646 h 24418"/>
              <a:gd name="T4" fmla="*/ 0 w 21600"/>
              <a:gd name="T5" fmla="*/ 2147483646 h 24418"/>
              <a:gd name="T6" fmla="*/ 0 60000 65536"/>
              <a:gd name="T7" fmla="*/ 0 60000 65536"/>
              <a:gd name="T8" fmla="*/ 0 60000 65536"/>
              <a:gd name="T9" fmla="*/ 0 w 21600"/>
              <a:gd name="T10" fmla="*/ 0 h 24418"/>
              <a:gd name="T11" fmla="*/ 21600 w 21600"/>
              <a:gd name="T12" fmla="*/ 24418 h 244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4418" fill="none" extrusionOk="0">
                <a:moveTo>
                  <a:pt x="10784" y="-1"/>
                </a:moveTo>
                <a:cubicBezTo>
                  <a:pt x="17476" y="3855"/>
                  <a:pt x="21600" y="10991"/>
                  <a:pt x="21600" y="18715"/>
                </a:cubicBezTo>
                <a:cubicBezTo>
                  <a:pt x="21600" y="20641"/>
                  <a:pt x="21342" y="22559"/>
                  <a:pt x="20833" y="24418"/>
                </a:cubicBezTo>
              </a:path>
              <a:path w="21600" h="24418" stroke="0" extrusionOk="0">
                <a:moveTo>
                  <a:pt x="10784" y="-1"/>
                </a:moveTo>
                <a:cubicBezTo>
                  <a:pt x="17476" y="3855"/>
                  <a:pt x="21600" y="10991"/>
                  <a:pt x="21600" y="18715"/>
                </a:cubicBezTo>
                <a:cubicBezTo>
                  <a:pt x="21600" y="20641"/>
                  <a:pt x="21342" y="22559"/>
                  <a:pt x="20833" y="24418"/>
                </a:cubicBezTo>
                <a:lnTo>
                  <a:pt x="0" y="18715"/>
                </a:lnTo>
                <a:lnTo>
                  <a:pt x="10784" y="-1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/>
          <a:lstStyle/>
          <a:p>
            <a:endParaRPr lang="en-AU"/>
          </a:p>
        </p:txBody>
      </p:sp>
      <p:sp>
        <p:nvSpPr>
          <p:cNvPr id="45" name="Arc 25"/>
          <p:cNvSpPr>
            <a:spLocks/>
          </p:cNvSpPr>
          <p:nvPr/>
        </p:nvSpPr>
        <p:spPr bwMode="auto">
          <a:xfrm rot="3147755" flipH="1">
            <a:off x="4910138" y="4591109"/>
            <a:ext cx="2667000" cy="857250"/>
          </a:xfrm>
          <a:custGeom>
            <a:avLst/>
            <a:gdLst>
              <a:gd name="T0" fmla="*/ 2147483646 w 21579"/>
              <a:gd name="T1" fmla="*/ 0 h 20471"/>
              <a:gd name="T2" fmla="*/ 2147483646 w 21579"/>
              <a:gd name="T3" fmla="*/ 2147483646 h 20471"/>
              <a:gd name="T4" fmla="*/ 0 w 21579"/>
              <a:gd name="T5" fmla="*/ 2147483646 h 20471"/>
              <a:gd name="T6" fmla="*/ 0 60000 65536"/>
              <a:gd name="T7" fmla="*/ 0 60000 65536"/>
              <a:gd name="T8" fmla="*/ 0 60000 65536"/>
              <a:gd name="T9" fmla="*/ 0 w 21579"/>
              <a:gd name="T10" fmla="*/ 0 h 20471"/>
              <a:gd name="T11" fmla="*/ 21579 w 21579"/>
              <a:gd name="T12" fmla="*/ 20471 h 20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79" h="20471" fill="none" extrusionOk="0">
                <a:moveTo>
                  <a:pt x="6892" y="0"/>
                </a:moveTo>
                <a:cubicBezTo>
                  <a:pt x="15351" y="2848"/>
                  <a:pt x="21187" y="10605"/>
                  <a:pt x="21579" y="19521"/>
                </a:cubicBezTo>
              </a:path>
              <a:path w="21579" h="20471" stroke="0" extrusionOk="0">
                <a:moveTo>
                  <a:pt x="6892" y="0"/>
                </a:moveTo>
                <a:cubicBezTo>
                  <a:pt x="15351" y="2848"/>
                  <a:pt x="21187" y="10605"/>
                  <a:pt x="21579" y="19521"/>
                </a:cubicBezTo>
                <a:lnTo>
                  <a:pt x="0" y="20471"/>
                </a:lnTo>
                <a:lnTo>
                  <a:pt x="6892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320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7.40741E-7 L -3.33333E-6 -0.049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L -0.00034 -0.0384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/>
      <p:bldP spid="31" grpId="0"/>
      <p:bldP spid="32" grpId="0"/>
      <p:bldP spid="33" grpId="0"/>
      <p:bldP spid="34" grpId="0"/>
      <p:bldP spid="35" grpId="0" animBg="1"/>
      <p:bldP spid="36" grpId="0"/>
      <p:bldP spid="37" grpId="0"/>
      <p:bldP spid="38" grpId="0" animBg="1"/>
      <p:bldP spid="39" grpId="0" animBg="1"/>
      <p:bldP spid="41" grpId="0"/>
      <p:bldP spid="43" grpId="0"/>
      <p:bldP spid="44" grpId="1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A9DDBE-08B7-433E-809F-757D62AAED4E}"/>
              </a:ext>
            </a:extLst>
          </p:cNvPr>
          <p:cNvSpPr/>
          <p:nvPr/>
        </p:nvSpPr>
        <p:spPr>
          <a:xfrm>
            <a:off x="1524000" y="982176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sz="4800" b="1" dirty="0"/>
              <a:t>OVERVIEW</a:t>
            </a:r>
          </a:p>
          <a:p>
            <a:endParaRPr lang="en-AU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Aim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Revision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Forces in a Climb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Types of Climb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Factors affecting Climb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Airmanship/Threat and Error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Revision Questions</a:t>
            </a:r>
          </a:p>
        </p:txBody>
      </p:sp>
    </p:spTree>
    <p:extLst>
      <p:ext uri="{BB962C8B-B14F-4D97-AF65-F5344CB8AC3E}">
        <p14:creationId xmlns:p14="http://schemas.microsoft.com/office/powerpoint/2010/main" val="17034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E2633-0471-44E5-9AD8-EDDCABF88EF0}"/>
              </a:ext>
            </a:extLst>
          </p:cNvPr>
          <p:cNvSpPr/>
          <p:nvPr/>
        </p:nvSpPr>
        <p:spPr>
          <a:xfrm>
            <a:off x="3399082" y="372266"/>
            <a:ext cx="23583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800" b="1" dirty="0"/>
              <a:t>DENSITY</a:t>
            </a:r>
            <a:endParaRPr lang="en-AU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153A-9FEC-4400-B055-4CE4E7C70A48}"/>
              </a:ext>
            </a:extLst>
          </p:cNvPr>
          <p:cNvSpPr txBox="1"/>
          <p:nvPr/>
        </p:nvSpPr>
        <p:spPr>
          <a:xfrm>
            <a:off x="7259275" y="636844"/>
            <a:ext cx="20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FACTORS AND CONSIDERATIONS</a:t>
            </a:r>
          </a:p>
        </p:txBody>
      </p:sp>
      <p:sp>
        <p:nvSpPr>
          <p:cNvPr id="8" name="Rectangle 4"/>
          <p:cNvSpPr>
            <a:spLocks noGrp="1"/>
          </p:cNvSpPr>
          <p:nvPr>
            <p:ph idx="1"/>
          </p:nvPr>
        </p:nvSpPr>
        <p:spPr>
          <a:xfrm>
            <a:off x="1185948" y="1441462"/>
            <a:ext cx="6772103" cy="1470719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1700" b="1" dirty="0">
                <a:latin typeface="+mj-lt"/>
              </a:rPr>
              <a:t>ALTITUDE</a:t>
            </a:r>
          </a:p>
          <a:p>
            <a:r>
              <a:rPr lang="en-US" altLang="en-US" sz="1700" dirty="0">
                <a:latin typeface="+mj-lt"/>
              </a:rPr>
              <a:t>As altitude increases the outside air density decreases </a:t>
            </a:r>
          </a:p>
          <a:p>
            <a:r>
              <a:rPr lang="en-US" altLang="en-US" sz="1700" dirty="0">
                <a:latin typeface="+mj-lt"/>
              </a:rPr>
              <a:t>Therefore, there is less power available, reducing climb performance. </a:t>
            </a:r>
          </a:p>
          <a:p>
            <a:r>
              <a:rPr lang="en-US" altLang="en-US" sz="1700" dirty="0">
                <a:latin typeface="+mj-lt"/>
              </a:rPr>
              <a:t>Propeller becomes less efficient further reducing the thrust available</a:t>
            </a:r>
          </a:p>
        </p:txBody>
      </p:sp>
      <p:sp>
        <p:nvSpPr>
          <p:cNvPr id="9" name="Arc 5"/>
          <p:cNvSpPr>
            <a:spLocks/>
          </p:cNvSpPr>
          <p:nvPr/>
        </p:nvSpPr>
        <p:spPr bwMode="auto">
          <a:xfrm rot="11325465" flipV="1">
            <a:off x="1038224" y="3280708"/>
            <a:ext cx="2246313" cy="1825625"/>
          </a:xfrm>
          <a:custGeom>
            <a:avLst/>
            <a:gdLst>
              <a:gd name="T0" fmla="*/ 0 w 22128"/>
              <a:gd name="T1" fmla="*/ 2147483646 h 21600"/>
              <a:gd name="T2" fmla="*/ 2147483646 w 22128"/>
              <a:gd name="T3" fmla="*/ 2147483646 h 21600"/>
              <a:gd name="T4" fmla="*/ 2147483646 w 22128"/>
              <a:gd name="T5" fmla="*/ 2147483646 h 21600"/>
              <a:gd name="T6" fmla="*/ 0 60000 65536"/>
              <a:gd name="T7" fmla="*/ 0 60000 65536"/>
              <a:gd name="T8" fmla="*/ 0 60000 65536"/>
              <a:gd name="T9" fmla="*/ 0 w 22128"/>
              <a:gd name="T10" fmla="*/ 0 h 21600"/>
              <a:gd name="T11" fmla="*/ 22128 w 2212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128" h="21600" fill="none" extrusionOk="0">
                <a:moveTo>
                  <a:pt x="0" y="118"/>
                </a:moveTo>
                <a:cubicBezTo>
                  <a:pt x="750" y="39"/>
                  <a:pt x="1503" y="-1"/>
                  <a:pt x="2258" y="0"/>
                </a:cubicBezTo>
                <a:cubicBezTo>
                  <a:pt x="10913" y="0"/>
                  <a:pt x="18733" y="5167"/>
                  <a:pt x="22128" y="13129"/>
                </a:cubicBezTo>
              </a:path>
              <a:path w="22128" h="21600" stroke="0" extrusionOk="0">
                <a:moveTo>
                  <a:pt x="0" y="118"/>
                </a:moveTo>
                <a:cubicBezTo>
                  <a:pt x="750" y="39"/>
                  <a:pt x="1503" y="-1"/>
                  <a:pt x="2258" y="0"/>
                </a:cubicBezTo>
                <a:cubicBezTo>
                  <a:pt x="10913" y="0"/>
                  <a:pt x="18733" y="5167"/>
                  <a:pt x="22128" y="13129"/>
                </a:cubicBezTo>
                <a:lnTo>
                  <a:pt x="2258" y="21600"/>
                </a:lnTo>
                <a:lnTo>
                  <a:pt x="0" y="118"/>
                </a:lnTo>
                <a:close/>
              </a:path>
            </a:pathLst>
          </a:cu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 flipV="1">
            <a:off x="914399" y="3317221"/>
            <a:ext cx="14288" cy="153828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928687" y="4857096"/>
            <a:ext cx="2763837" cy="127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>
            <a:off x="1839912" y="3625196"/>
            <a:ext cx="0" cy="879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62049" y="4831696"/>
            <a:ext cx="5699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000" b="0">
                <a:latin typeface="+mj-lt"/>
              </a:rPr>
              <a:t>Vx</a:t>
            </a:r>
            <a:endParaRPr lang="en-US" altLang="en-US" sz="1000" b="0">
              <a:latin typeface="+mj-lt"/>
              <a:ea typeface="SimSun" panose="02010600030101010101" pitchFamily="2" charset="-122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655762" y="4831696"/>
            <a:ext cx="641350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000" b="0">
                <a:latin typeface="+mj-lt"/>
              </a:rPr>
              <a:t>Vy</a:t>
            </a:r>
            <a:endParaRPr lang="en-US" altLang="en-US" sz="1000" b="0">
              <a:latin typeface="+mj-lt"/>
              <a:ea typeface="SimSun" panose="02010600030101010101" pitchFamily="2" charset="-122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2087562" y="4852333"/>
            <a:ext cx="12604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000" b="0">
                <a:latin typeface="+mj-lt"/>
              </a:rPr>
              <a:t>Cruise Climb</a:t>
            </a:r>
            <a:endParaRPr lang="en-US" altLang="en-US" sz="1000">
              <a:latin typeface="+mj-lt"/>
              <a:ea typeface="SimSun" panose="02010600030101010101" pitchFamily="2" charset="-122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1839912" y="4549121"/>
            <a:ext cx="0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1346199" y="3933171"/>
            <a:ext cx="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1346199" y="4636433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519362" y="3404533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2519362" y="4020483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555999" y="3293408"/>
            <a:ext cx="93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+mj-lt"/>
              </a:rPr>
              <a:t>Power available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221037" y="2972733"/>
            <a:ext cx="1133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+mj-lt"/>
              </a:rPr>
              <a:t>Power required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914399" y="3009246"/>
            <a:ext cx="1062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 dirty="0">
                <a:latin typeface="+mj-lt"/>
              </a:rPr>
              <a:t>Maximum excess HP</a:t>
            </a: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1162049" y="3360083"/>
            <a:ext cx="677863" cy="66040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5537199" y="3583921"/>
            <a:ext cx="0" cy="1089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4962524" y="4872971"/>
            <a:ext cx="3009900" cy="1428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4952999" y="3315633"/>
            <a:ext cx="0" cy="155733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28" name="Arc 25"/>
          <p:cNvSpPr>
            <a:spLocks/>
          </p:cNvSpPr>
          <p:nvPr/>
        </p:nvSpPr>
        <p:spPr bwMode="auto">
          <a:xfrm rot="3147755" flipH="1">
            <a:off x="4952999" y="3991908"/>
            <a:ext cx="2667000" cy="857250"/>
          </a:xfrm>
          <a:custGeom>
            <a:avLst/>
            <a:gdLst>
              <a:gd name="T0" fmla="*/ 2147483646 w 21579"/>
              <a:gd name="T1" fmla="*/ 0 h 20471"/>
              <a:gd name="T2" fmla="*/ 2147483646 w 21579"/>
              <a:gd name="T3" fmla="*/ 2147483646 h 20471"/>
              <a:gd name="T4" fmla="*/ 0 w 21579"/>
              <a:gd name="T5" fmla="*/ 2147483646 h 20471"/>
              <a:gd name="T6" fmla="*/ 0 60000 65536"/>
              <a:gd name="T7" fmla="*/ 0 60000 65536"/>
              <a:gd name="T8" fmla="*/ 0 60000 65536"/>
              <a:gd name="T9" fmla="*/ 0 w 21579"/>
              <a:gd name="T10" fmla="*/ 0 h 20471"/>
              <a:gd name="T11" fmla="*/ 21579 w 21579"/>
              <a:gd name="T12" fmla="*/ 20471 h 20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79" h="20471" fill="none" extrusionOk="0">
                <a:moveTo>
                  <a:pt x="6892" y="0"/>
                </a:moveTo>
                <a:cubicBezTo>
                  <a:pt x="15351" y="2848"/>
                  <a:pt x="21187" y="10605"/>
                  <a:pt x="21579" y="19521"/>
                </a:cubicBezTo>
              </a:path>
              <a:path w="21579" h="20471" stroke="0" extrusionOk="0">
                <a:moveTo>
                  <a:pt x="6892" y="0"/>
                </a:moveTo>
                <a:cubicBezTo>
                  <a:pt x="15351" y="2848"/>
                  <a:pt x="21187" y="10605"/>
                  <a:pt x="21579" y="19521"/>
                </a:cubicBezTo>
                <a:lnTo>
                  <a:pt x="0" y="20471"/>
                </a:lnTo>
                <a:lnTo>
                  <a:pt x="6892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29" name="Freeform 26"/>
          <p:cNvSpPr>
            <a:spLocks/>
          </p:cNvSpPr>
          <p:nvPr/>
        </p:nvSpPr>
        <p:spPr bwMode="auto">
          <a:xfrm>
            <a:off x="4972049" y="3661708"/>
            <a:ext cx="2260600" cy="1055688"/>
          </a:xfrm>
          <a:custGeom>
            <a:avLst/>
            <a:gdLst>
              <a:gd name="T0" fmla="*/ 0 w 2325"/>
              <a:gd name="T1" fmla="*/ 2147483646 h 1100"/>
              <a:gd name="T2" fmla="*/ 2147483646 w 2325"/>
              <a:gd name="T3" fmla="*/ 2147483646 h 1100"/>
              <a:gd name="T4" fmla="*/ 2147483646 w 2325"/>
              <a:gd name="T5" fmla="*/ 2147483646 h 1100"/>
              <a:gd name="T6" fmla="*/ 2147483646 w 2325"/>
              <a:gd name="T7" fmla="*/ 0 h 1100"/>
              <a:gd name="T8" fmla="*/ 0 60000 65536"/>
              <a:gd name="T9" fmla="*/ 0 60000 65536"/>
              <a:gd name="T10" fmla="*/ 0 60000 65536"/>
              <a:gd name="T11" fmla="*/ 0 60000 65536"/>
              <a:gd name="T12" fmla="*/ 0 w 2325"/>
              <a:gd name="T13" fmla="*/ 0 h 1100"/>
              <a:gd name="T14" fmla="*/ 2325 w 2325"/>
              <a:gd name="T15" fmla="*/ 1100 h 11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25" h="1100">
                <a:moveTo>
                  <a:pt x="0" y="555"/>
                </a:moveTo>
                <a:cubicBezTo>
                  <a:pt x="117" y="777"/>
                  <a:pt x="235" y="1000"/>
                  <a:pt x="435" y="1050"/>
                </a:cubicBezTo>
                <a:cubicBezTo>
                  <a:pt x="635" y="1100"/>
                  <a:pt x="885" y="1030"/>
                  <a:pt x="1200" y="855"/>
                </a:cubicBezTo>
                <a:cubicBezTo>
                  <a:pt x="1515" y="680"/>
                  <a:pt x="1920" y="340"/>
                  <a:pt x="2325" y="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5537199" y="4707871"/>
            <a:ext cx="0" cy="157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5335587" y="4841221"/>
            <a:ext cx="3129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+mj-lt"/>
              </a:rPr>
              <a:t>Vx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5726112" y="4841221"/>
            <a:ext cx="3145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+mj-lt"/>
              </a:rPr>
              <a:t>Vy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6211887" y="4869796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latin typeface="+mj-lt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5976937" y="4839633"/>
            <a:ext cx="957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+mj-lt"/>
              </a:rPr>
              <a:t>Cruise climb</a:t>
            </a: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5714999" y="3087033"/>
            <a:ext cx="1130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b="0" dirty="0">
                <a:latin typeface="+mj-lt"/>
              </a:rPr>
              <a:t>Maximum excess thrust</a:t>
            </a:r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 flipH="1">
            <a:off x="5537199" y="3506133"/>
            <a:ext cx="754063" cy="679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7238999" y="3545821"/>
            <a:ext cx="99738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 dirty="0">
                <a:solidFill>
                  <a:srgbClr val="FF0000"/>
                </a:solidFill>
                <a:latin typeface="+mj-lt"/>
              </a:rPr>
              <a:t>Thrust required</a:t>
            </a:r>
          </a:p>
        </p:txBody>
      </p:sp>
      <p:sp>
        <p:nvSpPr>
          <p:cNvPr id="38" name="Text Box 35"/>
          <p:cNvSpPr txBox="1">
            <a:spLocks noChangeArrowheads="1"/>
          </p:cNvSpPr>
          <p:nvPr/>
        </p:nvSpPr>
        <p:spPr bwMode="auto">
          <a:xfrm>
            <a:off x="6857999" y="4460221"/>
            <a:ext cx="10070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 dirty="0">
                <a:latin typeface="+mj-lt"/>
              </a:rPr>
              <a:t>Thrust available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396A6289-0559-440D-A0F8-DF5508F2000D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993775" y="5334000"/>
            <a:ext cx="7156447" cy="120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  <a:buClr>
                <a:srgbClr val="887E6E"/>
              </a:buClr>
              <a:defRPr/>
            </a:pPr>
            <a:r>
              <a:rPr lang="en-US" sz="1700" b="1" dirty="0">
                <a:latin typeface="+mj-lt"/>
                <a:cs typeface="Arial" charset="0"/>
              </a:rPr>
              <a:t>TEMPERATURE/HUMIDITY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700" b="0" dirty="0">
                <a:solidFill>
                  <a:schemeClr val="tx1"/>
                </a:solidFill>
                <a:latin typeface="+mj-lt"/>
                <a:cs typeface="Arial" charset="0"/>
              </a:rPr>
              <a:t>Increasing either temperature or humidity also decreases the air density 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sz="1700" b="0" dirty="0">
                <a:solidFill>
                  <a:schemeClr val="tx1"/>
                </a:solidFill>
                <a:latin typeface="+mj-lt"/>
                <a:cs typeface="Arial" charset="0"/>
              </a:rPr>
              <a:t>Having the same effect on climb performance as increasing altitude</a:t>
            </a:r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5867399" y="3696633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6324599" y="400143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>
              <a:latin typeface="+mj-lt"/>
            </a:endParaRP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3598862" y="4742796"/>
            <a:ext cx="4154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+mj-lt"/>
              </a:rPr>
              <a:t>IAS</a:t>
            </a: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7866062" y="4757083"/>
            <a:ext cx="4154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+mj-lt"/>
              </a:rPr>
              <a:t>IAS</a:t>
            </a:r>
          </a:p>
        </p:txBody>
      </p:sp>
      <p:sp>
        <p:nvSpPr>
          <p:cNvPr id="44" name="Text Box 41"/>
          <p:cNvSpPr txBox="1">
            <a:spLocks noChangeArrowheads="1"/>
          </p:cNvSpPr>
          <p:nvPr/>
        </p:nvSpPr>
        <p:spPr bwMode="auto">
          <a:xfrm>
            <a:off x="533399" y="3625196"/>
            <a:ext cx="389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+mj-lt"/>
              </a:rPr>
              <a:t>HP</a:t>
            </a: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 rot="16200000">
            <a:off x="4345691" y="3774521"/>
            <a:ext cx="7669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+mj-lt"/>
              </a:rPr>
              <a:t>THRUST</a:t>
            </a:r>
          </a:p>
        </p:txBody>
      </p:sp>
      <p:sp>
        <p:nvSpPr>
          <p:cNvPr id="46" name="Arc 12"/>
          <p:cNvSpPr>
            <a:spLocks/>
          </p:cNvSpPr>
          <p:nvPr/>
        </p:nvSpPr>
        <p:spPr bwMode="auto">
          <a:xfrm rot="6565592">
            <a:off x="549355" y="2122832"/>
            <a:ext cx="3798888" cy="1490663"/>
          </a:xfrm>
          <a:custGeom>
            <a:avLst/>
            <a:gdLst>
              <a:gd name="T0" fmla="*/ 2147483646 w 21600"/>
              <a:gd name="T1" fmla="*/ 0 h 24418"/>
              <a:gd name="T2" fmla="*/ 2147483646 w 21600"/>
              <a:gd name="T3" fmla="*/ 2147483646 h 24418"/>
              <a:gd name="T4" fmla="*/ 0 w 21600"/>
              <a:gd name="T5" fmla="*/ 2147483646 h 24418"/>
              <a:gd name="T6" fmla="*/ 0 60000 65536"/>
              <a:gd name="T7" fmla="*/ 0 60000 65536"/>
              <a:gd name="T8" fmla="*/ 0 60000 65536"/>
              <a:gd name="T9" fmla="*/ 0 w 21600"/>
              <a:gd name="T10" fmla="*/ 0 h 24418"/>
              <a:gd name="T11" fmla="*/ 21600 w 21600"/>
              <a:gd name="T12" fmla="*/ 24418 h 244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4418" fill="none" extrusionOk="0">
                <a:moveTo>
                  <a:pt x="10784" y="-1"/>
                </a:moveTo>
                <a:cubicBezTo>
                  <a:pt x="17476" y="3855"/>
                  <a:pt x="21600" y="10991"/>
                  <a:pt x="21600" y="18715"/>
                </a:cubicBezTo>
                <a:cubicBezTo>
                  <a:pt x="21600" y="20641"/>
                  <a:pt x="21342" y="22559"/>
                  <a:pt x="20833" y="24418"/>
                </a:cubicBezTo>
              </a:path>
              <a:path w="21600" h="24418" stroke="0" extrusionOk="0">
                <a:moveTo>
                  <a:pt x="10784" y="-1"/>
                </a:moveTo>
                <a:cubicBezTo>
                  <a:pt x="17476" y="3855"/>
                  <a:pt x="21600" y="10991"/>
                  <a:pt x="21600" y="18715"/>
                </a:cubicBezTo>
                <a:cubicBezTo>
                  <a:pt x="21600" y="20641"/>
                  <a:pt x="21342" y="22559"/>
                  <a:pt x="20833" y="24418"/>
                </a:cubicBezTo>
                <a:lnTo>
                  <a:pt x="0" y="18715"/>
                </a:lnTo>
                <a:lnTo>
                  <a:pt x="10784" y="-1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7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 animBg="1"/>
      <p:bldP spid="37" grpId="0"/>
      <p:bldP spid="38" grpId="0"/>
      <p:bldP spid="40" grpId="0" animBg="1"/>
      <p:bldP spid="41" grpId="0" animBg="1"/>
      <p:bldP spid="42" grpId="0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12E37C-880B-4D24-A91C-5B13466BFFF1}"/>
              </a:ext>
            </a:extLst>
          </p:cNvPr>
          <p:cNvSpPr/>
          <p:nvPr/>
        </p:nvSpPr>
        <p:spPr>
          <a:xfrm>
            <a:off x="3502804" y="940207"/>
            <a:ext cx="2138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b="1" dirty="0"/>
              <a:t>WIND</a:t>
            </a:r>
            <a:endParaRPr lang="en-AU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51120-FCAC-4FB0-8275-717F74884465}"/>
              </a:ext>
            </a:extLst>
          </p:cNvPr>
          <p:cNvSpPr txBox="1"/>
          <p:nvPr/>
        </p:nvSpPr>
        <p:spPr>
          <a:xfrm>
            <a:off x="7259275" y="636844"/>
            <a:ext cx="20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FACTORS AND CONSIDERATIONS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BE1E323-C4D2-4DF7-9162-B6CA70498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579727"/>
            <a:ext cx="784860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fontAlgn="b" hangingPunct="1">
              <a:defRPr/>
            </a:pPr>
            <a:br>
              <a:rPr lang="en-US" altLang="en-US" sz="1700" b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US" altLang="en-US" sz="1700" b="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At a constant airspeed the rate of climb is unaffected by wind. The angle of climb, however, is increased when climbing into a headwind and reduced when climbing into a tailwind.</a:t>
            </a:r>
            <a:br>
              <a:rPr lang="en-US" altLang="en-US" sz="1800" b="0" dirty="0">
                <a:solidFill>
                  <a:schemeClr val="tx1"/>
                </a:solidFill>
              </a:rPr>
            </a:br>
            <a:endParaRPr lang="en-AU" altLang="en-US" sz="1800" b="0" dirty="0">
              <a:solidFill>
                <a:schemeClr val="tx1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683B5F1-F2AD-4CCD-9A65-2ECFA39C3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613" y="3920759"/>
            <a:ext cx="1505479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42900" eaLnBrk="1" fontAlgn="b" hangingPunct="1">
              <a:defRPr/>
            </a:pPr>
            <a:r>
              <a:rPr lang="en-US" sz="1400" i="1" kern="0" dirty="0">
                <a:latin typeface="+mn-lt"/>
                <a:cs typeface="+mn-cs"/>
              </a:rPr>
              <a:t>500ft</a:t>
            </a:r>
            <a:endParaRPr lang="en-US" i="1" kern="0" dirty="0">
              <a:latin typeface="+mn-lt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123278" y="5234249"/>
            <a:ext cx="2376487" cy="46038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80065" y="5248537"/>
            <a:ext cx="2266950" cy="4603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78478" y="4437324"/>
            <a:ext cx="2268537" cy="806450"/>
          </a:xfrm>
          <a:prstGeom prst="rect">
            <a:avLst/>
          </a:prstGeom>
          <a:solidFill>
            <a:srgbClr val="95B4D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190328" y="4484949"/>
            <a:ext cx="2333625" cy="777875"/>
          </a:xfrm>
          <a:prstGeom prst="rect">
            <a:avLst/>
          </a:prstGeom>
          <a:solidFill>
            <a:srgbClr val="95B4D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26453" y="4432562"/>
            <a:ext cx="2373312" cy="806450"/>
          </a:xfrm>
          <a:prstGeom prst="rect">
            <a:avLst/>
          </a:prstGeom>
          <a:solidFill>
            <a:srgbClr val="95B4D9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08678" y="4940562"/>
            <a:ext cx="325437" cy="2794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3482053" y="4958024"/>
            <a:ext cx="325437" cy="280988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6726903" y="4938974"/>
            <a:ext cx="325437" cy="2794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3189953" y="4838962"/>
            <a:ext cx="130175" cy="4000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354678" y="4819912"/>
            <a:ext cx="130175" cy="4000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6407815" y="4816737"/>
            <a:ext cx="130175" cy="3984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A26A0F-A3DB-4A87-A751-F810582C88D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7041" y="4311385"/>
            <a:ext cx="2306900" cy="914927"/>
          </a:xfrm>
          <a:prstGeom prst="line">
            <a:avLst/>
          </a:prstGeom>
          <a:noFill/>
          <a:ln w="3175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824E39-F679-4C8D-989E-1A34614DE81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75665" y="4349218"/>
            <a:ext cx="1430338" cy="877095"/>
          </a:xfrm>
          <a:prstGeom prst="line">
            <a:avLst/>
          </a:prstGeom>
          <a:noFill/>
          <a:ln w="3175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</p:cxnSp>
      <p:pic>
        <p:nvPicPr>
          <p:cNvPr id="23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658417">
            <a:off x="3047611" y="4969137"/>
            <a:ext cx="75617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D90420-7B4E-4DBD-A078-3CEF8B5C9F8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18903" y="4349218"/>
            <a:ext cx="2592387" cy="851695"/>
          </a:xfrm>
          <a:prstGeom prst="line">
            <a:avLst/>
          </a:prstGeom>
          <a:noFill/>
          <a:ln w="31750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</p:cxnSp>
      <p:pic>
        <p:nvPicPr>
          <p:cNvPr id="25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329290">
            <a:off x="6143234" y="4986599"/>
            <a:ext cx="75617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6230015" y="5227899"/>
            <a:ext cx="2293938" cy="46038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Arial" panose="020B0604020202020204" pitchFamily="34" charset="0"/>
            </a:endParaRPr>
          </a:p>
        </p:txBody>
      </p:sp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423292">
            <a:off x="23422" y="4986599"/>
            <a:ext cx="75617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 flipH="1" flipV="1">
            <a:off x="134015" y="4239947"/>
            <a:ext cx="9070975" cy="7143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>
            <a:off x="2547015" y="3777455"/>
            <a:ext cx="0" cy="4318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4879583" y="3661037"/>
            <a:ext cx="0" cy="4318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8429761" y="3692787"/>
            <a:ext cx="0" cy="4318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288019-0F56-4FBE-84CF-340BB974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2710871"/>
            <a:ext cx="6697663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fontAlgn="b" hangingPunct="1">
              <a:defRPr/>
            </a:pPr>
            <a:r>
              <a:rPr lang="en-AU" altLang="en-US" sz="1700" b="0" dirty="0">
                <a:solidFill>
                  <a:schemeClr val="tx1"/>
                </a:solidFill>
                <a:latin typeface="+mn-lt"/>
              </a:rPr>
              <a:t>For the same airspeed and power, all three aeroplanes reach this height in the same time interval</a:t>
            </a:r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F7487396-0458-4F6D-931B-4382990AD33E}"/>
              </a:ext>
            </a:extLst>
          </p:cNvPr>
          <p:cNvSpPr/>
          <p:nvPr/>
        </p:nvSpPr>
        <p:spPr bwMode="auto">
          <a:xfrm>
            <a:off x="2456528" y="4195137"/>
            <a:ext cx="147901" cy="140057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b" hangingPunct="1">
              <a:defRPr/>
            </a:pPr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700AED21-B953-4CB7-B339-9AB1BAA808C0}"/>
              </a:ext>
            </a:extLst>
          </p:cNvPr>
          <p:cNvSpPr/>
          <p:nvPr/>
        </p:nvSpPr>
        <p:spPr bwMode="auto">
          <a:xfrm>
            <a:off x="4574519" y="4202092"/>
            <a:ext cx="168539" cy="145536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b" hangingPunct="1">
              <a:defRPr/>
            </a:pPr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100B9F27-860C-495C-BD5E-12CDF12A0721}"/>
              </a:ext>
            </a:extLst>
          </p:cNvPr>
          <p:cNvSpPr/>
          <p:nvPr/>
        </p:nvSpPr>
        <p:spPr bwMode="auto">
          <a:xfrm>
            <a:off x="8777688" y="4235451"/>
            <a:ext cx="172243" cy="151868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fontAlgn="b" hangingPunct="1">
              <a:defRPr/>
            </a:pPr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891253" y="5467612"/>
            <a:ext cx="172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AU" altLang="en-US" sz="1200">
                <a:latin typeface="Arial" panose="020B0604020202020204" pitchFamily="34" charset="0"/>
              </a:rPr>
              <a:t>NIL WIND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3844003" y="5493012"/>
            <a:ext cx="17272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AU" altLang="en-US" sz="1200">
                <a:latin typeface="Arial" panose="020B0604020202020204" pitchFamily="34" charset="0"/>
              </a:rPr>
              <a:t>HEADWIND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868190" y="5493012"/>
            <a:ext cx="17272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" hangingPunct="1">
              <a:spcBef>
                <a:spcPct val="0"/>
              </a:spcBef>
              <a:buFontTx/>
              <a:buNone/>
            </a:pPr>
            <a:r>
              <a:rPr lang="en-AU" altLang="en-US" sz="1200">
                <a:latin typeface="Arial" panose="020B0604020202020204" pitchFamily="34" charset="0"/>
              </a:rPr>
              <a:t>TAILDWIND</a:t>
            </a:r>
          </a:p>
        </p:txBody>
      </p:sp>
    </p:spTree>
    <p:extLst>
      <p:ext uri="{BB962C8B-B14F-4D97-AF65-F5344CB8AC3E}">
        <p14:creationId xmlns:p14="http://schemas.microsoft.com/office/powerpoint/2010/main" val="229883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116 L 0.23091 -0.12477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5" y="-629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L -0.13889 -2.59259E-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6 0.01181 L 0.13264 -0.12222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671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85185E-6 L 0.16528 1.85185E-6 " pathEditMode="relative" rAng="0" ptsTypes="AA">
                                      <p:cBhvr>
                                        <p:cTn id="7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0.25348 -0.12107 " pathEditMode="relative" rAng="0" ptsTypes="AA">
                                      <p:cBhvr>
                                        <p:cTn id="8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4" y="-606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32" grpId="0"/>
      <p:bldP spid="36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37A0D-1CAE-4A34-ABE9-411EA879BE21}"/>
              </a:ext>
            </a:extLst>
          </p:cNvPr>
          <p:cNvSpPr/>
          <p:nvPr/>
        </p:nvSpPr>
        <p:spPr>
          <a:xfrm>
            <a:off x="3420208" y="849640"/>
            <a:ext cx="2303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b="1" dirty="0"/>
              <a:t>FLAPS</a:t>
            </a:r>
          </a:p>
        </p:txBody>
      </p:sp>
      <p:pic>
        <p:nvPicPr>
          <p:cNvPr id="5" name="flapsclimb.jpg">
            <a:extLst>
              <a:ext uri="{FF2B5EF4-FFF2-40B4-BE49-F238E27FC236}">
                <a16:creationId xmlns:a16="http://schemas.microsoft.com/office/drawing/2014/main" id="{4DA81A26-9FBC-4D3A-92D0-A14AE0AA8AFE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65" y="1831876"/>
            <a:ext cx="8609469" cy="275337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52A27C-ADA3-4268-B2CC-CF4ACB87331F}"/>
              </a:ext>
            </a:extLst>
          </p:cNvPr>
          <p:cNvSpPr txBox="1"/>
          <p:nvPr/>
        </p:nvSpPr>
        <p:spPr>
          <a:xfrm>
            <a:off x="755373" y="4688650"/>
            <a:ext cx="7633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Used in take-off to produce a large lift force with an additional small drag force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Reduces take off distance required however reduces both </a:t>
            </a:r>
            <a:r>
              <a:rPr lang="en-AU" sz="2000" b="1" dirty="0"/>
              <a:t>angle of climb </a:t>
            </a:r>
            <a:r>
              <a:rPr lang="en-AU" sz="2000" dirty="0"/>
              <a:t>and </a:t>
            </a:r>
            <a:r>
              <a:rPr lang="en-AU" sz="2000" b="1" dirty="0"/>
              <a:t>rate of climb</a:t>
            </a:r>
            <a:endParaRPr lang="en-A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19A475-CE7D-4438-8E4E-8CCCA5B4A612}"/>
              </a:ext>
            </a:extLst>
          </p:cNvPr>
          <p:cNvSpPr txBox="1"/>
          <p:nvPr/>
        </p:nvSpPr>
        <p:spPr>
          <a:xfrm>
            <a:off x="7259275" y="636844"/>
            <a:ext cx="20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FACTORS AND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40064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C4CD16-0C64-4C5B-82B5-9BE0D3932009}"/>
              </a:ext>
            </a:extLst>
          </p:cNvPr>
          <p:cNvSpPr/>
          <p:nvPr/>
        </p:nvSpPr>
        <p:spPr>
          <a:xfrm>
            <a:off x="3671689" y="997801"/>
            <a:ext cx="18006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000" b="1" dirty="0"/>
              <a:t>POWER</a:t>
            </a:r>
            <a:endParaRPr lang="en-AU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9BC51-881A-4BA9-8294-4C2E99E0CE3E}"/>
              </a:ext>
            </a:extLst>
          </p:cNvPr>
          <p:cNvSpPr txBox="1"/>
          <p:nvPr/>
        </p:nvSpPr>
        <p:spPr>
          <a:xfrm>
            <a:off x="4571999" y="2303840"/>
            <a:ext cx="4399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Decrease in power</a:t>
            </a:r>
          </a:p>
          <a:p>
            <a:endParaRPr lang="en-AU" sz="2400" b="1" dirty="0"/>
          </a:p>
          <a:p>
            <a:pPr marL="285750" indent="-285750">
              <a:buFontTx/>
              <a:buChar char="-"/>
            </a:pPr>
            <a:r>
              <a:rPr lang="en-AU" sz="2400" dirty="0"/>
              <a:t>Decrease in angle of climb</a:t>
            </a:r>
          </a:p>
          <a:p>
            <a:pPr marL="285750" indent="-285750">
              <a:buFontTx/>
              <a:buChar char="-"/>
            </a:pPr>
            <a:r>
              <a:rPr lang="en-AU" sz="2400" dirty="0"/>
              <a:t>Decrease in rate of climb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1C726-09D1-4C82-AE0D-21EA43ED6272}"/>
              </a:ext>
            </a:extLst>
          </p:cNvPr>
          <p:cNvSpPr txBox="1"/>
          <p:nvPr/>
        </p:nvSpPr>
        <p:spPr>
          <a:xfrm>
            <a:off x="4571999" y="4096176"/>
            <a:ext cx="431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NOTE: all climbs in SLG2 are done at full throttle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30262-895F-4EE4-8FEA-3AC0DA6AFFBB}"/>
              </a:ext>
            </a:extLst>
          </p:cNvPr>
          <p:cNvSpPr txBox="1"/>
          <p:nvPr/>
        </p:nvSpPr>
        <p:spPr>
          <a:xfrm>
            <a:off x="7259275" y="636844"/>
            <a:ext cx="20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FACTORS AND CONSIDERATIONS</a:t>
            </a:r>
          </a:p>
        </p:txBody>
      </p:sp>
      <p:sp>
        <p:nvSpPr>
          <p:cNvPr id="10" name="Arc 5"/>
          <p:cNvSpPr>
            <a:spLocks/>
          </p:cNvSpPr>
          <p:nvPr/>
        </p:nvSpPr>
        <p:spPr bwMode="auto">
          <a:xfrm rot="11325465" flipV="1">
            <a:off x="869950" y="3113088"/>
            <a:ext cx="2246313" cy="1825625"/>
          </a:xfrm>
          <a:custGeom>
            <a:avLst/>
            <a:gdLst>
              <a:gd name="T0" fmla="*/ 0 w 22128"/>
              <a:gd name="T1" fmla="*/ 2147483646 h 21600"/>
              <a:gd name="T2" fmla="*/ 2147483646 w 22128"/>
              <a:gd name="T3" fmla="*/ 2147483646 h 21600"/>
              <a:gd name="T4" fmla="*/ 2147483646 w 22128"/>
              <a:gd name="T5" fmla="*/ 2147483646 h 21600"/>
              <a:gd name="T6" fmla="*/ 0 60000 65536"/>
              <a:gd name="T7" fmla="*/ 0 60000 65536"/>
              <a:gd name="T8" fmla="*/ 0 60000 65536"/>
              <a:gd name="T9" fmla="*/ 0 w 22128"/>
              <a:gd name="T10" fmla="*/ 0 h 21600"/>
              <a:gd name="T11" fmla="*/ 22128 w 2212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128" h="21600" fill="none" extrusionOk="0">
                <a:moveTo>
                  <a:pt x="0" y="118"/>
                </a:moveTo>
                <a:cubicBezTo>
                  <a:pt x="750" y="39"/>
                  <a:pt x="1503" y="-1"/>
                  <a:pt x="2258" y="0"/>
                </a:cubicBezTo>
                <a:cubicBezTo>
                  <a:pt x="10913" y="0"/>
                  <a:pt x="18733" y="5167"/>
                  <a:pt x="22128" y="13129"/>
                </a:cubicBezTo>
              </a:path>
              <a:path w="22128" h="21600" stroke="0" extrusionOk="0">
                <a:moveTo>
                  <a:pt x="0" y="118"/>
                </a:moveTo>
                <a:cubicBezTo>
                  <a:pt x="750" y="39"/>
                  <a:pt x="1503" y="-1"/>
                  <a:pt x="2258" y="0"/>
                </a:cubicBezTo>
                <a:cubicBezTo>
                  <a:pt x="10913" y="0"/>
                  <a:pt x="18733" y="5167"/>
                  <a:pt x="22128" y="13129"/>
                </a:cubicBezTo>
                <a:lnTo>
                  <a:pt x="2258" y="21600"/>
                </a:lnTo>
                <a:lnTo>
                  <a:pt x="0" y="118"/>
                </a:lnTo>
                <a:close/>
              </a:path>
            </a:pathLst>
          </a:cu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 flipV="1">
            <a:off x="746125" y="3149601"/>
            <a:ext cx="14288" cy="153828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 flipV="1">
            <a:off x="760413" y="4689476"/>
            <a:ext cx="2763837" cy="127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H="1">
            <a:off x="1671638" y="3457576"/>
            <a:ext cx="0" cy="879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993775" y="4664076"/>
            <a:ext cx="5699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000" b="0">
                <a:latin typeface="Arial" panose="020B0604020202020204" pitchFamily="34" charset="0"/>
              </a:rPr>
              <a:t>Vx</a:t>
            </a:r>
            <a:endParaRPr lang="en-US" altLang="en-US" sz="1000" b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487488" y="4664076"/>
            <a:ext cx="641350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000" b="0">
                <a:latin typeface="Arial" panose="020B0604020202020204" pitchFamily="34" charset="0"/>
              </a:rPr>
              <a:t>Vy</a:t>
            </a:r>
            <a:endParaRPr lang="en-US" altLang="en-US" sz="1000" b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1919288" y="4684713"/>
            <a:ext cx="12604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000" b="0">
                <a:latin typeface="Arial" panose="020B0604020202020204" pitchFamily="34" charset="0"/>
              </a:rPr>
              <a:t>Cruise Climb</a:t>
            </a:r>
            <a:endParaRPr lang="en-US" altLang="en-US" sz="10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7" name="Arc 12"/>
          <p:cNvSpPr>
            <a:spLocks/>
          </p:cNvSpPr>
          <p:nvPr/>
        </p:nvSpPr>
        <p:spPr bwMode="auto">
          <a:xfrm rot="6565592">
            <a:off x="509588" y="2016125"/>
            <a:ext cx="3798888" cy="1490663"/>
          </a:xfrm>
          <a:custGeom>
            <a:avLst/>
            <a:gdLst>
              <a:gd name="T0" fmla="*/ 2147483646 w 21600"/>
              <a:gd name="T1" fmla="*/ 0 h 24418"/>
              <a:gd name="T2" fmla="*/ 2147483646 w 21600"/>
              <a:gd name="T3" fmla="*/ 2147483646 h 24418"/>
              <a:gd name="T4" fmla="*/ 0 w 21600"/>
              <a:gd name="T5" fmla="*/ 2147483646 h 24418"/>
              <a:gd name="T6" fmla="*/ 0 60000 65536"/>
              <a:gd name="T7" fmla="*/ 0 60000 65536"/>
              <a:gd name="T8" fmla="*/ 0 60000 65536"/>
              <a:gd name="T9" fmla="*/ 0 w 21600"/>
              <a:gd name="T10" fmla="*/ 0 h 24418"/>
              <a:gd name="T11" fmla="*/ 21600 w 21600"/>
              <a:gd name="T12" fmla="*/ 24418 h 244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4418" fill="none" extrusionOk="0">
                <a:moveTo>
                  <a:pt x="10784" y="-1"/>
                </a:moveTo>
                <a:cubicBezTo>
                  <a:pt x="17476" y="3855"/>
                  <a:pt x="21600" y="10991"/>
                  <a:pt x="21600" y="18715"/>
                </a:cubicBezTo>
                <a:cubicBezTo>
                  <a:pt x="21600" y="20641"/>
                  <a:pt x="21342" y="22559"/>
                  <a:pt x="20833" y="24418"/>
                </a:cubicBezTo>
              </a:path>
              <a:path w="21600" h="24418" stroke="0" extrusionOk="0">
                <a:moveTo>
                  <a:pt x="10784" y="-1"/>
                </a:moveTo>
                <a:cubicBezTo>
                  <a:pt x="17476" y="3855"/>
                  <a:pt x="21600" y="10991"/>
                  <a:pt x="21600" y="18715"/>
                </a:cubicBezTo>
                <a:cubicBezTo>
                  <a:pt x="21600" y="20641"/>
                  <a:pt x="21342" y="22559"/>
                  <a:pt x="20833" y="24418"/>
                </a:cubicBezTo>
                <a:lnTo>
                  <a:pt x="0" y="18715"/>
                </a:lnTo>
                <a:lnTo>
                  <a:pt x="10784" y="-1"/>
                </a:lnTo>
                <a:close/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/>
          <a:lstStyle/>
          <a:p>
            <a:endParaRPr lang="en-AU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1671638" y="4381501"/>
            <a:ext cx="0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1177925" y="3765551"/>
            <a:ext cx="0" cy="703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1177925" y="4468813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>
            <a:off x="2351088" y="3236913"/>
            <a:ext cx="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2351088" y="3852863"/>
            <a:ext cx="0" cy="836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387725" y="3125788"/>
            <a:ext cx="93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Arial" panose="020B0604020202020204" pitchFamily="34" charset="0"/>
              </a:rPr>
              <a:t>Power available</a:t>
            </a: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3052763" y="2805113"/>
            <a:ext cx="1133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Arial" panose="020B0604020202020204" pitchFamily="34" charset="0"/>
              </a:rPr>
              <a:t>Power required</a:t>
            </a:r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746125" y="2841626"/>
            <a:ext cx="1062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0">
                <a:latin typeface="Arial" panose="020B0604020202020204" pitchFamily="34" charset="0"/>
              </a:rPr>
              <a:t>Maximum excess HP</a:t>
            </a:r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>
            <a:off x="993775" y="3192463"/>
            <a:ext cx="677863" cy="66040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27" name="Text Box 39"/>
          <p:cNvSpPr txBox="1">
            <a:spLocks noChangeArrowheads="1"/>
          </p:cNvSpPr>
          <p:nvPr/>
        </p:nvSpPr>
        <p:spPr bwMode="auto">
          <a:xfrm>
            <a:off x="3430588" y="4575176"/>
            <a:ext cx="4714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</a:rPr>
              <a:t>IAS</a:t>
            </a:r>
          </a:p>
        </p:txBody>
      </p:sp>
      <p:sp>
        <p:nvSpPr>
          <p:cNvPr id="28" name="Text Box 41"/>
          <p:cNvSpPr txBox="1">
            <a:spLocks noChangeArrowheads="1"/>
          </p:cNvSpPr>
          <p:nvPr/>
        </p:nvSpPr>
        <p:spPr bwMode="auto">
          <a:xfrm>
            <a:off x="365125" y="3457576"/>
            <a:ext cx="431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</a:rPr>
              <a:t>HP</a:t>
            </a:r>
          </a:p>
        </p:txBody>
      </p:sp>
    </p:spTree>
    <p:extLst>
      <p:ext uri="{BB962C8B-B14F-4D97-AF65-F5344CB8AC3E}">
        <p14:creationId xmlns:p14="http://schemas.microsoft.com/office/powerpoint/2010/main" val="87466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-0.00225 0.0423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7E6399-9A90-49C3-9237-D79CEEBE6CC5}"/>
              </a:ext>
            </a:extLst>
          </p:cNvPr>
          <p:cNvSpPr/>
          <p:nvPr/>
        </p:nvSpPr>
        <p:spPr>
          <a:xfrm>
            <a:off x="3079540" y="393248"/>
            <a:ext cx="29849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800" b="1" dirty="0"/>
              <a:t>SUMMARY</a:t>
            </a:r>
            <a:endParaRPr lang="en-AU" sz="4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65C40F-44CA-4E42-B6E4-03D0F1AA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50056"/>
              </p:ext>
            </p:extLst>
          </p:nvPr>
        </p:nvGraphicFramePr>
        <p:xfrm>
          <a:off x="508000" y="1851197"/>
          <a:ext cx="8127999" cy="4041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409">
                  <a:extLst>
                    <a:ext uri="{9D8B030D-6E8A-4147-A177-3AD203B41FA5}">
                      <a16:colId xmlns:a16="http://schemas.microsoft.com/office/drawing/2014/main" val="2982363163"/>
                    </a:ext>
                  </a:extLst>
                </a:gridCol>
                <a:gridCol w="2451652">
                  <a:extLst>
                    <a:ext uri="{9D8B030D-6E8A-4147-A177-3AD203B41FA5}">
                      <a16:colId xmlns:a16="http://schemas.microsoft.com/office/drawing/2014/main" val="2446275665"/>
                    </a:ext>
                  </a:extLst>
                </a:gridCol>
                <a:gridCol w="2168938">
                  <a:extLst>
                    <a:ext uri="{9D8B030D-6E8A-4147-A177-3AD203B41FA5}">
                      <a16:colId xmlns:a16="http://schemas.microsoft.com/office/drawing/2014/main" val="428751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RATE OF 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ANGLE OF CLIMB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963"/>
                  </a:ext>
                </a:extLst>
              </a:tr>
              <a:tr h="539511">
                <a:tc>
                  <a:txBody>
                    <a:bodyPr/>
                    <a:lstStyle/>
                    <a:p>
                      <a:r>
                        <a:rPr lang="en-AU" dirty="0"/>
                        <a:t>INCREASE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49343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AU" dirty="0"/>
                        <a:t>DECREASE DENSITY</a:t>
                      </a:r>
                    </a:p>
                    <a:p>
                      <a:r>
                        <a:rPr lang="en-AU" dirty="0"/>
                        <a:t>INCREASE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09282"/>
                  </a:ext>
                </a:extLst>
              </a:tr>
              <a:tr h="622852">
                <a:tc>
                  <a:txBody>
                    <a:bodyPr/>
                    <a:lstStyle/>
                    <a:p>
                      <a:r>
                        <a:rPr lang="en-AU" dirty="0"/>
                        <a:t>INCREASE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649633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r>
                        <a:rPr lang="en-AU" dirty="0"/>
                        <a:t>HEADWIND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961572"/>
                  </a:ext>
                </a:extLst>
              </a:tr>
              <a:tr h="636104">
                <a:tc>
                  <a:txBody>
                    <a:bodyPr/>
                    <a:lstStyle/>
                    <a:p>
                      <a:r>
                        <a:rPr lang="en-AU" dirty="0"/>
                        <a:t>TAILWIND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69386"/>
                  </a:ext>
                </a:extLst>
              </a:tr>
              <a:tr h="636104">
                <a:tc>
                  <a:txBody>
                    <a:bodyPr/>
                    <a:lstStyle/>
                    <a:p>
                      <a:r>
                        <a:rPr lang="en-AU" dirty="0"/>
                        <a:t>DEPLOY FLAPS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851082"/>
                  </a:ext>
                </a:extLst>
              </a:tr>
            </a:tbl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26144C3A-3CF5-4A15-96FE-1583B1C22845}"/>
              </a:ext>
            </a:extLst>
          </p:cNvPr>
          <p:cNvSpPr/>
          <p:nvPr/>
        </p:nvSpPr>
        <p:spPr>
          <a:xfrm>
            <a:off x="4863206" y="3432364"/>
            <a:ext cx="424069" cy="463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3D4F815-D00C-4757-832D-7D7EEF2D1A39}"/>
              </a:ext>
            </a:extLst>
          </p:cNvPr>
          <p:cNvSpPr/>
          <p:nvPr/>
        </p:nvSpPr>
        <p:spPr>
          <a:xfrm>
            <a:off x="4863206" y="2831570"/>
            <a:ext cx="424069" cy="463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36A7210-63F4-413E-8621-43012BA2060D}"/>
              </a:ext>
            </a:extLst>
          </p:cNvPr>
          <p:cNvSpPr/>
          <p:nvPr/>
        </p:nvSpPr>
        <p:spPr>
          <a:xfrm>
            <a:off x="7321486" y="2831570"/>
            <a:ext cx="424069" cy="463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6D7FBFC-67A2-4DE0-A5BC-CE28D121C76E}"/>
              </a:ext>
            </a:extLst>
          </p:cNvPr>
          <p:cNvSpPr/>
          <p:nvPr/>
        </p:nvSpPr>
        <p:spPr>
          <a:xfrm>
            <a:off x="7334736" y="3453782"/>
            <a:ext cx="424069" cy="463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95D2328-FFE1-4CA0-A54E-676D459F0B28}"/>
              </a:ext>
            </a:extLst>
          </p:cNvPr>
          <p:cNvSpPr/>
          <p:nvPr/>
        </p:nvSpPr>
        <p:spPr>
          <a:xfrm>
            <a:off x="7347986" y="4666069"/>
            <a:ext cx="424069" cy="463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FB44BF7E-CFD0-462E-85CB-2911D6561BF6}"/>
              </a:ext>
            </a:extLst>
          </p:cNvPr>
          <p:cNvSpPr/>
          <p:nvPr/>
        </p:nvSpPr>
        <p:spPr>
          <a:xfrm>
            <a:off x="4863206" y="2230776"/>
            <a:ext cx="424069" cy="46382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470F7DB4-0BE9-4A92-8983-F7FDBCCED383}"/>
              </a:ext>
            </a:extLst>
          </p:cNvPr>
          <p:cNvSpPr/>
          <p:nvPr/>
        </p:nvSpPr>
        <p:spPr>
          <a:xfrm>
            <a:off x="7321485" y="2236734"/>
            <a:ext cx="424069" cy="46382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E931BA0-EC2F-4451-BA3C-A95A072A8C52}"/>
              </a:ext>
            </a:extLst>
          </p:cNvPr>
          <p:cNvSpPr/>
          <p:nvPr/>
        </p:nvSpPr>
        <p:spPr>
          <a:xfrm>
            <a:off x="7321484" y="4075994"/>
            <a:ext cx="424069" cy="463826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788229A-D1C8-43D6-A5C6-DCE89995B55F}"/>
              </a:ext>
            </a:extLst>
          </p:cNvPr>
          <p:cNvSpPr/>
          <p:nvPr/>
        </p:nvSpPr>
        <p:spPr>
          <a:xfrm>
            <a:off x="4863205" y="5296020"/>
            <a:ext cx="424069" cy="463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3AE9311-8F87-4E3C-8B6D-910528A8E850}"/>
              </a:ext>
            </a:extLst>
          </p:cNvPr>
          <p:cNvSpPr/>
          <p:nvPr/>
        </p:nvSpPr>
        <p:spPr>
          <a:xfrm>
            <a:off x="7347986" y="5296020"/>
            <a:ext cx="424069" cy="463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8BD926-CF4B-48AF-B5D3-29DE69268D1A}"/>
              </a:ext>
            </a:extLst>
          </p:cNvPr>
          <p:cNvSpPr/>
          <p:nvPr/>
        </p:nvSpPr>
        <p:spPr>
          <a:xfrm>
            <a:off x="4757185" y="4274432"/>
            <a:ext cx="636105" cy="98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E61DED-EA13-49C0-A5EC-796DE19B43D3}"/>
              </a:ext>
            </a:extLst>
          </p:cNvPr>
          <p:cNvSpPr/>
          <p:nvPr/>
        </p:nvSpPr>
        <p:spPr>
          <a:xfrm>
            <a:off x="4757184" y="4785226"/>
            <a:ext cx="636105" cy="98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B8117-5AE0-47C2-8218-11560ED53FAF}"/>
              </a:ext>
            </a:extLst>
          </p:cNvPr>
          <p:cNvSpPr txBox="1"/>
          <p:nvPr/>
        </p:nvSpPr>
        <p:spPr>
          <a:xfrm>
            <a:off x="7259275" y="636844"/>
            <a:ext cx="208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FACTORS AND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86559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36C2FF-E936-44FA-9B30-07C66C92C281}"/>
              </a:ext>
            </a:extLst>
          </p:cNvPr>
          <p:cNvSpPr txBox="1"/>
          <p:nvPr/>
        </p:nvSpPr>
        <p:spPr>
          <a:xfrm>
            <a:off x="2392017" y="3044279"/>
            <a:ext cx="4359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234574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14EC7C-7FBD-4C69-957F-23A5994B76FE}"/>
              </a:ext>
            </a:extLst>
          </p:cNvPr>
          <p:cNvSpPr txBox="1"/>
          <p:nvPr/>
        </p:nvSpPr>
        <p:spPr>
          <a:xfrm>
            <a:off x="781878" y="2037315"/>
            <a:ext cx="379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PRE ENTRY CHECKS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EF949-F965-40F4-AA1E-708C7E32D3A4}"/>
              </a:ext>
            </a:extLst>
          </p:cNvPr>
          <p:cNvSpPr txBox="1"/>
          <p:nvPr/>
        </p:nvSpPr>
        <p:spPr>
          <a:xfrm>
            <a:off x="781878" y="2437425"/>
            <a:ext cx="6161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>
                <a:solidFill>
                  <a:srgbClr val="FF0000"/>
                </a:solidFill>
              </a:rPr>
              <a:t>H</a:t>
            </a:r>
            <a:r>
              <a:rPr lang="en-AU" sz="2400" dirty="0"/>
              <a:t>eading	SELECT HEADING (HDG)</a:t>
            </a:r>
          </a:p>
          <a:p>
            <a:endParaRPr lang="en-AU" dirty="0"/>
          </a:p>
          <a:p>
            <a:r>
              <a:rPr lang="en-AU" sz="6000" b="1" dirty="0">
                <a:solidFill>
                  <a:srgbClr val="FF0000"/>
                </a:solidFill>
              </a:rPr>
              <a:t>A</a:t>
            </a:r>
            <a:r>
              <a:rPr lang="en-AU" sz="2400" dirty="0"/>
              <a:t>ltitude	SELECT ALTITUDE (ALT)</a:t>
            </a:r>
          </a:p>
          <a:p>
            <a:endParaRPr lang="en-AU" dirty="0"/>
          </a:p>
          <a:p>
            <a:r>
              <a:rPr lang="en-AU" sz="6000" b="1" dirty="0">
                <a:solidFill>
                  <a:srgbClr val="FF0000"/>
                </a:solidFill>
              </a:rPr>
              <a:t>L</a:t>
            </a:r>
            <a:r>
              <a:rPr lang="en-AU" sz="2400" dirty="0"/>
              <a:t>ookout	</a:t>
            </a:r>
            <a:r>
              <a:rPr lang="en-AU" sz="2800" dirty="0"/>
              <a:t>	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7E6399-9A90-49C3-9237-D79CEEBE6CC5}"/>
              </a:ext>
            </a:extLst>
          </p:cNvPr>
          <p:cNvSpPr/>
          <p:nvPr/>
        </p:nvSpPr>
        <p:spPr>
          <a:xfrm>
            <a:off x="2783690" y="880354"/>
            <a:ext cx="35766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800" b="1" dirty="0"/>
              <a:t>APPLICATION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3568156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7F4B9F-3D6E-4232-AEDB-A3523BD468B4}"/>
              </a:ext>
            </a:extLst>
          </p:cNvPr>
          <p:cNvSpPr txBox="1"/>
          <p:nvPr/>
        </p:nvSpPr>
        <p:spPr>
          <a:xfrm>
            <a:off x="482132" y="2095379"/>
            <a:ext cx="52050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>
                <a:solidFill>
                  <a:srgbClr val="FF0000"/>
                </a:solidFill>
              </a:rPr>
              <a:t>P</a:t>
            </a:r>
            <a:r>
              <a:rPr lang="en-AU" sz="2400" dirty="0"/>
              <a:t>ower		FULL THROTTLE</a:t>
            </a:r>
          </a:p>
          <a:p>
            <a:r>
              <a:rPr lang="en-AU" sz="6000" b="1" dirty="0">
                <a:solidFill>
                  <a:srgbClr val="FF0000"/>
                </a:solidFill>
              </a:rPr>
              <a:t>A</a:t>
            </a:r>
            <a:r>
              <a:rPr lang="en-AU" sz="2400" dirty="0"/>
              <a:t>ttitude  	SET as required</a:t>
            </a:r>
          </a:p>
          <a:p>
            <a:r>
              <a:rPr lang="en-AU" sz="6000" b="1" dirty="0">
                <a:solidFill>
                  <a:srgbClr val="FF0000"/>
                </a:solidFill>
              </a:rPr>
              <a:t>S</a:t>
            </a:r>
            <a:r>
              <a:rPr lang="en-AU" sz="2400" dirty="0"/>
              <a:t>peed	      Wait for speed to stabilise</a:t>
            </a:r>
          </a:p>
          <a:p>
            <a:r>
              <a:rPr lang="en-AU" sz="6000" b="1" dirty="0">
                <a:solidFill>
                  <a:srgbClr val="FF0000"/>
                </a:solidFill>
              </a:rPr>
              <a:t>T</a:t>
            </a:r>
            <a:r>
              <a:rPr lang="en-AU" sz="2400" dirty="0"/>
              <a:t>rim			TRIM the aircraft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2694F-2F0F-44FA-A044-C771637D3702}"/>
              </a:ext>
            </a:extLst>
          </p:cNvPr>
          <p:cNvSpPr txBox="1"/>
          <p:nvPr/>
        </p:nvSpPr>
        <p:spPr>
          <a:xfrm>
            <a:off x="5444587" y="2452567"/>
            <a:ext cx="403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Increase in power causes a yaw left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47AA8-8B03-45BC-9A01-ED0AECF7EEE8}"/>
              </a:ext>
            </a:extLst>
          </p:cNvPr>
          <p:cNvSpPr txBox="1"/>
          <p:nvPr/>
        </p:nvSpPr>
        <p:spPr>
          <a:xfrm>
            <a:off x="5444587" y="2893227"/>
            <a:ext cx="350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Step on the </a:t>
            </a:r>
            <a:r>
              <a:rPr lang="en-AU" b="1" dirty="0"/>
              <a:t>right</a:t>
            </a:r>
            <a:r>
              <a:rPr lang="en-AU" dirty="0"/>
              <a:t> rudder pedal to prevent yaw </a:t>
            </a:r>
          </a:p>
        </p:txBody>
      </p:sp>
      <p:pic>
        <p:nvPicPr>
          <p:cNvPr id="8" name="Picture 4" descr="Image result for balance ball aviation">
            <a:extLst>
              <a:ext uri="{FF2B5EF4-FFF2-40B4-BE49-F238E27FC236}">
                <a16:creationId xmlns:a16="http://schemas.microsoft.com/office/drawing/2014/main" id="{51B7DE2F-7BEF-436B-AC6A-9E74E5CC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353" y="3737308"/>
            <a:ext cx="2469894" cy="24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7E6399-9A90-49C3-9237-D79CEEBE6CC5}"/>
              </a:ext>
            </a:extLst>
          </p:cNvPr>
          <p:cNvSpPr/>
          <p:nvPr/>
        </p:nvSpPr>
        <p:spPr>
          <a:xfrm>
            <a:off x="2783690" y="411469"/>
            <a:ext cx="35766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800" b="1" dirty="0"/>
              <a:t>APPLICATION</a:t>
            </a:r>
          </a:p>
          <a:p>
            <a:pPr algn="ctr"/>
            <a:r>
              <a:rPr lang="en-AU" sz="3200" i="1" dirty="0"/>
              <a:t>Entry</a:t>
            </a:r>
            <a:endParaRPr lang="en-AU" sz="4800" i="1" dirty="0"/>
          </a:p>
        </p:txBody>
      </p:sp>
    </p:spTree>
    <p:extLst>
      <p:ext uri="{BB962C8B-B14F-4D97-AF65-F5344CB8AC3E}">
        <p14:creationId xmlns:p14="http://schemas.microsoft.com/office/powerpoint/2010/main" val="19669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8F8F76-BEBA-41AE-AFF8-EDF597660FF4}"/>
              </a:ext>
            </a:extLst>
          </p:cNvPr>
          <p:cNvSpPr txBox="1"/>
          <p:nvPr/>
        </p:nvSpPr>
        <p:spPr>
          <a:xfrm>
            <a:off x="1391856" y="1975227"/>
            <a:ext cx="52478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>
                <a:solidFill>
                  <a:srgbClr val="FF0000"/>
                </a:solidFill>
              </a:rPr>
              <a:t>A</a:t>
            </a:r>
            <a:r>
              <a:rPr lang="en-AU" sz="2400" dirty="0"/>
              <a:t>TTITUDE</a:t>
            </a:r>
            <a:endParaRPr lang="en-AU" dirty="0"/>
          </a:p>
          <a:p>
            <a:r>
              <a:rPr lang="en-AU" sz="6000" b="1" dirty="0">
                <a:solidFill>
                  <a:srgbClr val="FF0000"/>
                </a:solidFill>
              </a:rPr>
              <a:t>L</a:t>
            </a:r>
            <a:r>
              <a:rPr lang="en-AU" sz="2400" dirty="0"/>
              <a:t>OOKOUT</a:t>
            </a:r>
            <a:endParaRPr lang="en-AU" dirty="0"/>
          </a:p>
          <a:p>
            <a:r>
              <a:rPr lang="en-AU" sz="6000" b="1" dirty="0">
                <a:solidFill>
                  <a:srgbClr val="FF0000"/>
                </a:solidFill>
              </a:rPr>
              <a:t>A</a:t>
            </a:r>
            <a:r>
              <a:rPr lang="en-AU" sz="2400" dirty="0"/>
              <a:t>TTITUDE</a:t>
            </a:r>
            <a:endParaRPr lang="en-AU" dirty="0"/>
          </a:p>
          <a:p>
            <a:r>
              <a:rPr lang="en-AU" sz="6000" b="1" dirty="0">
                <a:solidFill>
                  <a:srgbClr val="FF0000"/>
                </a:solidFill>
              </a:rPr>
              <a:t>P</a:t>
            </a:r>
            <a:r>
              <a:rPr lang="en-AU" sz="2400" dirty="0"/>
              <a:t>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271EE-12C9-4390-A8D6-B5B60307D6D7}"/>
              </a:ext>
            </a:extLst>
          </p:cNvPr>
          <p:cNvSpPr txBox="1"/>
          <p:nvPr/>
        </p:nvSpPr>
        <p:spPr>
          <a:xfrm>
            <a:off x="4018525" y="2970560"/>
            <a:ext cx="4683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LOOKCOOL Checks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Every 1000 feet, lower the nose for lookout and cool the engine</a:t>
            </a:r>
            <a:endParaRPr lang="en-AU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E6399-9A90-49C3-9237-D79CEEBE6CC5}"/>
              </a:ext>
            </a:extLst>
          </p:cNvPr>
          <p:cNvSpPr/>
          <p:nvPr/>
        </p:nvSpPr>
        <p:spPr>
          <a:xfrm>
            <a:off x="2783690" y="397825"/>
            <a:ext cx="35766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800" b="1" dirty="0"/>
              <a:t>APPLICATION</a:t>
            </a:r>
          </a:p>
          <a:p>
            <a:pPr algn="ctr"/>
            <a:r>
              <a:rPr lang="en-AU" sz="3200" i="1" dirty="0"/>
              <a:t>Work Cycle</a:t>
            </a:r>
            <a:endParaRPr lang="en-AU" sz="4800" i="1" dirty="0"/>
          </a:p>
        </p:txBody>
      </p:sp>
    </p:spTree>
    <p:extLst>
      <p:ext uri="{BB962C8B-B14F-4D97-AF65-F5344CB8AC3E}">
        <p14:creationId xmlns:p14="http://schemas.microsoft.com/office/powerpoint/2010/main" val="359707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IX PACK AVIATION">
            <a:extLst>
              <a:ext uri="{FF2B5EF4-FFF2-40B4-BE49-F238E27FC236}">
                <a16:creationId xmlns:a16="http://schemas.microsoft.com/office/drawing/2014/main" id="{2775A4D1-5F98-47DA-AB62-AFDFF68E8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1" y="2115607"/>
            <a:ext cx="46767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FA393-5D90-420A-9F67-2FF9C1C97EE5}"/>
              </a:ext>
            </a:extLst>
          </p:cNvPr>
          <p:cNvSpPr txBox="1"/>
          <p:nvPr/>
        </p:nvSpPr>
        <p:spPr>
          <a:xfrm>
            <a:off x="1766592" y="439319"/>
            <a:ext cx="5610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/>
              <a:t>APPLICATION</a:t>
            </a:r>
            <a:endParaRPr lang="en-AU" sz="3200" b="1" dirty="0"/>
          </a:p>
          <a:p>
            <a:pPr algn="ctr"/>
            <a:r>
              <a:rPr lang="en-AU" sz="2800" i="1" dirty="0"/>
              <a:t>Performance</a:t>
            </a:r>
            <a:endParaRPr lang="en-AU" sz="3200" i="1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462EC62-B858-430A-8787-06265CBA3632}"/>
              </a:ext>
            </a:extLst>
          </p:cNvPr>
          <p:cNvSpPr/>
          <p:nvPr/>
        </p:nvSpPr>
        <p:spPr>
          <a:xfrm>
            <a:off x="2869090" y="1682182"/>
            <a:ext cx="483706" cy="9276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C094DEE-4103-40B1-8A9A-25DB55A5CCBE}"/>
              </a:ext>
            </a:extLst>
          </p:cNvPr>
          <p:cNvSpPr/>
          <p:nvPr/>
        </p:nvSpPr>
        <p:spPr>
          <a:xfrm>
            <a:off x="5798468" y="1682182"/>
            <a:ext cx="483706" cy="9276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E226680-4EB4-49CE-9AFA-C78B2352576B}"/>
              </a:ext>
            </a:extLst>
          </p:cNvPr>
          <p:cNvSpPr/>
          <p:nvPr/>
        </p:nvSpPr>
        <p:spPr>
          <a:xfrm rot="10800000">
            <a:off x="4330147" y="5486392"/>
            <a:ext cx="483706" cy="9276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BEC8DA0-254F-4AAD-8451-DC5BB43F507E}"/>
              </a:ext>
            </a:extLst>
          </p:cNvPr>
          <p:cNvSpPr/>
          <p:nvPr/>
        </p:nvSpPr>
        <p:spPr>
          <a:xfrm rot="10800000">
            <a:off x="2921364" y="5521256"/>
            <a:ext cx="483706" cy="9276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6EB4FB9-3A7B-4EF3-9ABC-B99236083709}"/>
              </a:ext>
            </a:extLst>
          </p:cNvPr>
          <p:cNvSpPr/>
          <p:nvPr/>
        </p:nvSpPr>
        <p:spPr>
          <a:xfrm rot="10800000">
            <a:off x="5798469" y="5486392"/>
            <a:ext cx="483706" cy="92765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907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A74B87-9416-4471-9FCF-F58C438EB195}"/>
              </a:ext>
            </a:extLst>
          </p:cNvPr>
          <p:cNvSpPr/>
          <p:nvPr/>
        </p:nvSpPr>
        <p:spPr>
          <a:xfrm>
            <a:off x="786745" y="2736502"/>
            <a:ext cx="75705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dirty="0"/>
              <a:t>To understand the aerodynamic </a:t>
            </a:r>
            <a:r>
              <a:rPr lang="en-AU" sz="2800" dirty="0">
                <a:solidFill>
                  <a:srgbClr val="FF0000"/>
                </a:solidFill>
              </a:rPr>
              <a:t>principles</a:t>
            </a:r>
            <a:r>
              <a:rPr lang="en-AU" sz="2800" dirty="0"/>
              <a:t> and practical </a:t>
            </a:r>
            <a:r>
              <a:rPr lang="en-AU" sz="2800" dirty="0">
                <a:solidFill>
                  <a:srgbClr val="FF0000"/>
                </a:solidFill>
              </a:rPr>
              <a:t>applications</a:t>
            </a:r>
            <a:r>
              <a:rPr lang="en-AU" sz="2800" dirty="0"/>
              <a:t> how to correctly enter, maintain and exit a climb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16102-689C-4387-A900-2EEE61F1946A}"/>
              </a:ext>
            </a:extLst>
          </p:cNvPr>
          <p:cNvSpPr/>
          <p:nvPr/>
        </p:nvSpPr>
        <p:spPr>
          <a:xfrm>
            <a:off x="3941859" y="1329252"/>
            <a:ext cx="12602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800" b="1" dirty="0"/>
              <a:t>AIM</a:t>
            </a:r>
          </a:p>
        </p:txBody>
      </p:sp>
    </p:spTree>
    <p:extLst>
      <p:ext uri="{BB962C8B-B14F-4D97-AF65-F5344CB8AC3E}">
        <p14:creationId xmlns:p14="http://schemas.microsoft.com/office/powerpoint/2010/main" val="3490553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armin g3sx screen">
            <a:extLst>
              <a:ext uri="{FF2B5EF4-FFF2-40B4-BE49-F238E27FC236}">
                <a16:creationId xmlns:a16="http://schemas.microsoft.com/office/drawing/2014/main" id="{39297A23-A4F4-4F8E-A21B-C7E5555B7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67" y="1367114"/>
            <a:ext cx="6672861" cy="48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22DD87F-F709-4C72-9C72-A0E099E71B8D}"/>
              </a:ext>
            </a:extLst>
          </p:cNvPr>
          <p:cNvGrpSpPr/>
          <p:nvPr/>
        </p:nvGrpSpPr>
        <p:grpSpPr>
          <a:xfrm>
            <a:off x="3359304" y="2903342"/>
            <a:ext cx="954158" cy="382989"/>
            <a:chOff x="3710411" y="3111247"/>
            <a:chExt cx="954158" cy="3829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11B5B9-6FB6-401B-9B72-4E08A01CDC06}"/>
                </a:ext>
              </a:extLst>
            </p:cNvPr>
            <p:cNvSpPr/>
            <p:nvPr/>
          </p:nvSpPr>
          <p:spPr>
            <a:xfrm>
              <a:off x="3710411" y="3111247"/>
              <a:ext cx="95415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118206-E6C0-4A4E-ACE8-FDD5C16227B1}"/>
                </a:ext>
              </a:extLst>
            </p:cNvPr>
            <p:cNvSpPr/>
            <p:nvPr/>
          </p:nvSpPr>
          <p:spPr>
            <a:xfrm>
              <a:off x="3710412" y="3448517"/>
              <a:ext cx="95415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EFC86D-53E8-4759-9C8A-4CD405FD4AFA}"/>
                </a:ext>
              </a:extLst>
            </p:cNvPr>
            <p:cNvSpPr/>
            <p:nvPr/>
          </p:nvSpPr>
          <p:spPr>
            <a:xfrm>
              <a:off x="4598308" y="3113538"/>
              <a:ext cx="58264" cy="33676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502B40-B9A6-4349-9FC5-4A751DBB9843}"/>
                </a:ext>
              </a:extLst>
            </p:cNvPr>
            <p:cNvSpPr/>
            <p:nvPr/>
          </p:nvSpPr>
          <p:spPr>
            <a:xfrm>
              <a:off x="3710411" y="3111248"/>
              <a:ext cx="58264" cy="33676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FE7F83-F084-4F6B-9479-5B87CB4CC224}"/>
              </a:ext>
            </a:extLst>
          </p:cNvPr>
          <p:cNvGrpSpPr/>
          <p:nvPr/>
        </p:nvGrpSpPr>
        <p:grpSpPr>
          <a:xfrm>
            <a:off x="5637863" y="2847024"/>
            <a:ext cx="954158" cy="382989"/>
            <a:chOff x="6437199" y="3117947"/>
            <a:chExt cx="954158" cy="3829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136E02-B6AB-47B6-9085-B5E5193658C6}"/>
                </a:ext>
              </a:extLst>
            </p:cNvPr>
            <p:cNvSpPr/>
            <p:nvPr/>
          </p:nvSpPr>
          <p:spPr>
            <a:xfrm>
              <a:off x="6437199" y="3117947"/>
              <a:ext cx="95415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88B4A6-6093-4AC3-ACB2-64BBC7D9C240}"/>
                </a:ext>
              </a:extLst>
            </p:cNvPr>
            <p:cNvSpPr/>
            <p:nvPr/>
          </p:nvSpPr>
          <p:spPr>
            <a:xfrm>
              <a:off x="6437200" y="3455217"/>
              <a:ext cx="95415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02A1F8-BB4F-4799-B56C-B33B8B6314D9}"/>
                </a:ext>
              </a:extLst>
            </p:cNvPr>
            <p:cNvSpPr/>
            <p:nvPr/>
          </p:nvSpPr>
          <p:spPr>
            <a:xfrm>
              <a:off x="7325096" y="3120238"/>
              <a:ext cx="58264" cy="33676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74813D-8EFB-4342-9C7B-0309A1EA8755}"/>
                </a:ext>
              </a:extLst>
            </p:cNvPr>
            <p:cNvSpPr/>
            <p:nvPr/>
          </p:nvSpPr>
          <p:spPr>
            <a:xfrm>
              <a:off x="6437199" y="3117948"/>
              <a:ext cx="58264" cy="33676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05D01-D240-4442-A292-70836D270610}"/>
              </a:ext>
            </a:extLst>
          </p:cNvPr>
          <p:cNvGrpSpPr/>
          <p:nvPr/>
        </p:nvGrpSpPr>
        <p:grpSpPr>
          <a:xfrm>
            <a:off x="4431801" y="3294508"/>
            <a:ext cx="954158" cy="636207"/>
            <a:chOff x="4984251" y="3743883"/>
            <a:chExt cx="954158" cy="63620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C434A4-2B2D-4023-B42F-326191AA6AA7}"/>
                </a:ext>
              </a:extLst>
            </p:cNvPr>
            <p:cNvSpPr/>
            <p:nvPr/>
          </p:nvSpPr>
          <p:spPr>
            <a:xfrm>
              <a:off x="4984252" y="3743883"/>
              <a:ext cx="95415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85A1F4-0412-4AFF-934D-30A4FC9A6AC6}"/>
                </a:ext>
              </a:extLst>
            </p:cNvPr>
            <p:cNvSpPr/>
            <p:nvPr/>
          </p:nvSpPr>
          <p:spPr>
            <a:xfrm>
              <a:off x="4984251" y="4334371"/>
              <a:ext cx="954157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C17F20-2937-42AD-B752-07AB98EF8DAD}"/>
                </a:ext>
              </a:extLst>
            </p:cNvPr>
            <p:cNvSpPr/>
            <p:nvPr/>
          </p:nvSpPr>
          <p:spPr>
            <a:xfrm>
              <a:off x="5872149" y="3746172"/>
              <a:ext cx="58263" cy="63391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EB813F-9031-43EB-BCB5-6AA60B4EF942}"/>
                </a:ext>
              </a:extLst>
            </p:cNvPr>
            <p:cNvSpPr/>
            <p:nvPr/>
          </p:nvSpPr>
          <p:spPr>
            <a:xfrm>
              <a:off x="4984251" y="3743883"/>
              <a:ext cx="45719" cy="63620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15E865D-AF7D-49BE-AA58-D11E95CE0516}"/>
              </a:ext>
            </a:extLst>
          </p:cNvPr>
          <p:cNvSpPr txBox="1"/>
          <p:nvPr/>
        </p:nvSpPr>
        <p:spPr>
          <a:xfrm>
            <a:off x="1766591" y="483992"/>
            <a:ext cx="5610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/>
              <a:t>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5C14F-BA55-46E5-9C23-F1D2EDC01A00}"/>
              </a:ext>
            </a:extLst>
          </p:cNvPr>
          <p:cNvSpPr txBox="1"/>
          <p:nvPr/>
        </p:nvSpPr>
        <p:spPr>
          <a:xfrm>
            <a:off x="7259275" y="636844"/>
            <a:ext cx="20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2094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ED4891-3222-4E20-A3DF-1A053390DA30}"/>
              </a:ext>
            </a:extLst>
          </p:cNvPr>
          <p:cNvSpPr txBox="1"/>
          <p:nvPr/>
        </p:nvSpPr>
        <p:spPr>
          <a:xfrm>
            <a:off x="1292087" y="467567"/>
            <a:ext cx="6559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/>
              <a:t>BALANCE</a:t>
            </a:r>
          </a:p>
        </p:txBody>
      </p:sp>
      <p:pic>
        <p:nvPicPr>
          <p:cNvPr id="5" name="Picture 4" descr="Image result for balance ball aviation">
            <a:extLst>
              <a:ext uri="{FF2B5EF4-FFF2-40B4-BE49-F238E27FC236}">
                <a16:creationId xmlns:a16="http://schemas.microsoft.com/office/drawing/2014/main" id="{B3C0D27E-C1E8-4622-978D-D28DFF49C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244" y="1565813"/>
            <a:ext cx="3709511" cy="372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8E1C44-1C1E-478E-92E6-AADD0F7D1EF7}"/>
              </a:ext>
            </a:extLst>
          </p:cNvPr>
          <p:cNvSpPr txBox="1"/>
          <p:nvPr/>
        </p:nvSpPr>
        <p:spPr>
          <a:xfrm>
            <a:off x="1449487" y="5682546"/>
            <a:ext cx="6245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AIRCRAFT SHOULD ALWAYS BE BALANCED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15AD0-A500-41FC-89F3-C884E5BA62FF}"/>
              </a:ext>
            </a:extLst>
          </p:cNvPr>
          <p:cNvSpPr txBox="1"/>
          <p:nvPr/>
        </p:nvSpPr>
        <p:spPr>
          <a:xfrm>
            <a:off x="7259275" y="636844"/>
            <a:ext cx="20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92265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9FBC7B-5CAA-4370-B823-07B1E100C239}"/>
              </a:ext>
            </a:extLst>
          </p:cNvPr>
          <p:cNvSpPr txBox="1"/>
          <p:nvPr/>
        </p:nvSpPr>
        <p:spPr>
          <a:xfrm>
            <a:off x="648600" y="2509966"/>
            <a:ext cx="83334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FF0000"/>
                </a:solidFill>
              </a:rPr>
              <a:t>A</a:t>
            </a:r>
            <a:r>
              <a:rPr lang="en-AU" sz="2400" dirty="0"/>
              <a:t>ttitude			Set the attitude</a:t>
            </a:r>
          </a:p>
          <a:p>
            <a:r>
              <a:rPr lang="en-AU" sz="5400" b="1" dirty="0">
                <a:solidFill>
                  <a:srgbClr val="FF0000"/>
                </a:solidFill>
              </a:rPr>
              <a:t>S</a:t>
            </a:r>
            <a:r>
              <a:rPr lang="en-AU" sz="2400" dirty="0"/>
              <a:t>peed			Allow the speed to increase to required speed</a:t>
            </a:r>
          </a:p>
          <a:p>
            <a:r>
              <a:rPr lang="en-AU" sz="4800" b="1" dirty="0">
                <a:solidFill>
                  <a:srgbClr val="FF0000"/>
                </a:solidFill>
              </a:rPr>
              <a:t>P</a:t>
            </a:r>
            <a:r>
              <a:rPr lang="en-AU" sz="2400" dirty="0"/>
              <a:t>ower			Reduce power back to cruise</a:t>
            </a:r>
          </a:p>
          <a:p>
            <a:r>
              <a:rPr lang="en-AU" sz="5400" b="1" dirty="0">
                <a:solidFill>
                  <a:srgbClr val="FF0000"/>
                </a:solidFill>
              </a:rPr>
              <a:t>T</a:t>
            </a:r>
            <a:r>
              <a:rPr lang="en-AU" sz="2400" dirty="0"/>
              <a:t>rim				Trim aircraft for ‘hands off’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D2EB6-1F5F-4137-9ADA-39CDA17D8A5D}"/>
              </a:ext>
            </a:extLst>
          </p:cNvPr>
          <p:cNvSpPr txBox="1"/>
          <p:nvPr/>
        </p:nvSpPr>
        <p:spPr>
          <a:xfrm>
            <a:off x="648600" y="2048301"/>
            <a:ext cx="637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Anticipate level off by </a:t>
            </a:r>
            <a:r>
              <a:rPr lang="en-AU" sz="2400" b="1" dirty="0"/>
              <a:t>10%</a:t>
            </a:r>
            <a:endParaRPr lang="en-A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2D115-C3A8-4DC4-9004-982D04CBFBA8}"/>
              </a:ext>
            </a:extLst>
          </p:cNvPr>
          <p:cNvSpPr txBox="1"/>
          <p:nvPr/>
        </p:nvSpPr>
        <p:spPr>
          <a:xfrm>
            <a:off x="7259275" y="636844"/>
            <a:ext cx="20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7E6399-9A90-49C3-9237-D79CEEBE6CC5}"/>
              </a:ext>
            </a:extLst>
          </p:cNvPr>
          <p:cNvSpPr/>
          <p:nvPr/>
        </p:nvSpPr>
        <p:spPr>
          <a:xfrm>
            <a:off x="2783690" y="445450"/>
            <a:ext cx="35766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800" b="1" dirty="0"/>
              <a:t>APPLICATION</a:t>
            </a:r>
          </a:p>
          <a:p>
            <a:pPr algn="ctr"/>
            <a:r>
              <a:rPr lang="en-AU" sz="3200" i="1" dirty="0"/>
              <a:t>Levelling Off</a:t>
            </a:r>
            <a:endParaRPr lang="en-AU" sz="4800" i="1" dirty="0"/>
          </a:p>
        </p:txBody>
      </p:sp>
    </p:spTree>
    <p:extLst>
      <p:ext uri="{BB962C8B-B14F-4D97-AF65-F5344CB8AC3E}">
        <p14:creationId xmlns:p14="http://schemas.microsoft.com/office/powerpoint/2010/main" val="51751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7E6399-9A90-49C3-9237-D79CEEBE6CC5}"/>
              </a:ext>
            </a:extLst>
          </p:cNvPr>
          <p:cNvSpPr/>
          <p:nvPr/>
        </p:nvSpPr>
        <p:spPr>
          <a:xfrm>
            <a:off x="2783690" y="622396"/>
            <a:ext cx="35766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800" b="1" dirty="0"/>
              <a:t>APPLICATION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854075" y="4954588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V="1">
            <a:off x="4054475" y="3441700"/>
            <a:ext cx="121920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5273675" y="3441700"/>
            <a:ext cx="3276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0651">
            <a:off x="319087" y="4638851"/>
            <a:ext cx="1143001" cy="472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23C52A64-9342-49E8-A3DA-2A16F0E74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2930525"/>
            <a:ext cx="31242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fontAlgn="base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fontAlgn="base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fontAlgn="base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fontAlgn="base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fontAlgn="base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FFFF"/>
              </a:buClr>
              <a:buFontTx/>
              <a:buNone/>
              <a:defRPr/>
            </a:pPr>
            <a:r>
              <a:rPr lang="en-US" altLang="en-US" sz="1800" b="1" dirty="0">
                <a:latin typeface="+mj-lt"/>
              </a:rPr>
              <a:t>Pre-entry</a:t>
            </a:r>
          </a:p>
          <a:p>
            <a:pPr marL="285750" indent="-285750" eaLnBrk="1" hangingPunct="1">
              <a:spcBef>
                <a:spcPct val="0"/>
              </a:spcBef>
              <a:buClr>
                <a:schemeClr val="tx1"/>
              </a:buClr>
              <a:defRPr/>
            </a:pPr>
            <a:r>
              <a:rPr lang="en-US" altLang="en-US" sz="1800" b="0" dirty="0">
                <a:latin typeface="+mj-lt"/>
              </a:rPr>
              <a:t>Choose reference point</a:t>
            </a:r>
            <a:endParaRPr lang="en-US" altLang="en-US" sz="1800" dirty="0">
              <a:latin typeface="+mj-lt"/>
            </a:endParaRPr>
          </a:p>
          <a:p>
            <a:pPr marL="285750" indent="-285750" eaLnBrk="1" hangingPunct="1">
              <a:spcBef>
                <a:spcPct val="0"/>
              </a:spcBef>
              <a:buClr>
                <a:schemeClr val="tx1"/>
              </a:buClr>
              <a:defRPr/>
            </a:pPr>
            <a:r>
              <a:rPr lang="en-US" altLang="en-US" sz="1800" b="0" dirty="0">
                <a:solidFill>
                  <a:srgbClr val="FF0000"/>
                </a:solidFill>
                <a:latin typeface="+mj-lt"/>
              </a:rPr>
              <a:t>H</a:t>
            </a:r>
            <a:r>
              <a:rPr lang="en-US" altLang="en-US" sz="1800" b="0" dirty="0">
                <a:latin typeface="+mj-lt"/>
              </a:rPr>
              <a:t>eading </a:t>
            </a:r>
          </a:p>
          <a:p>
            <a:pPr marL="285750" indent="-285750" eaLnBrk="1" hangingPunct="1">
              <a:spcBef>
                <a:spcPct val="0"/>
              </a:spcBef>
              <a:buClr>
                <a:schemeClr val="tx1"/>
              </a:buClr>
              <a:defRPr/>
            </a:pPr>
            <a:r>
              <a:rPr lang="en-US" altLang="en-US" sz="1800" b="0" dirty="0">
                <a:solidFill>
                  <a:srgbClr val="FF0000"/>
                </a:solidFill>
                <a:latin typeface="+mj-lt"/>
              </a:rPr>
              <a:t>A</a:t>
            </a:r>
            <a:r>
              <a:rPr lang="en-US" altLang="en-US" sz="1800" b="0" dirty="0">
                <a:latin typeface="+mj-lt"/>
              </a:rPr>
              <a:t>ltitude</a:t>
            </a:r>
          </a:p>
          <a:p>
            <a:pPr marL="285750" indent="-285750" eaLnBrk="1" hangingPunct="1">
              <a:spcBef>
                <a:spcPct val="0"/>
              </a:spcBef>
              <a:buClr>
                <a:schemeClr val="tx1"/>
              </a:buClr>
              <a:defRPr/>
            </a:pPr>
            <a:r>
              <a:rPr lang="en-US" altLang="en-US" sz="1800" b="0" dirty="0">
                <a:solidFill>
                  <a:srgbClr val="FF0000"/>
                </a:solidFill>
                <a:latin typeface="+mj-lt"/>
              </a:rPr>
              <a:t>L</a:t>
            </a:r>
            <a:r>
              <a:rPr lang="en-US" altLang="en-US" sz="1800" b="0" dirty="0">
                <a:latin typeface="+mj-lt"/>
              </a:rPr>
              <a:t>ookout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6FED5687-F303-4742-BAEE-66B118E8B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5097463"/>
            <a:ext cx="102870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fontAlgn="base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fontAlgn="base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fontAlgn="base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fontAlgn="base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fontAlgn="base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700" b="0" dirty="0">
                <a:solidFill>
                  <a:srgbClr val="FF0000"/>
                </a:solidFill>
                <a:latin typeface="+mj-lt"/>
              </a:rPr>
              <a:t>P</a:t>
            </a:r>
            <a:r>
              <a:rPr lang="en-US" altLang="en-US" sz="1700" b="0" dirty="0">
                <a:latin typeface="+mj-lt"/>
              </a:rPr>
              <a:t>ower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700" b="0" dirty="0">
                <a:solidFill>
                  <a:srgbClr val="FF0000"/>
                </a:solidFill>
                <a:latin typeface="+mj-lt"/>
              </a:rPr>
              <a:t>A</a:t>
            </a:r>
            <a:r>
              <a:rPr lang="en-US" altLang="en-US" sz="1700" b="0" dirty="0">
                <a:latin typeface="+mj-lt"/>
              </a:rPr>
              <a:t>ttitude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700" b="0" dirty="0">
                <a:solidFill>
                  <a:srgbClr val="FF0000"/>
                </a:solidFill>
                <a:latin typeface="+mj-lt"/>
              </a:rPr>
              <a:t>S</a:t>
            </a:r>
            <a:r>
              <a:rPr lang="en-US" altLang="en-US" sz="1700" b="0" dirty="0">
                <a:latin typeface="+mj-lt"/>
              </a:rPr>
              <a:t>peed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700" b="0" dirty="0">
                <a:solidFill>
                  <a:srgbClr val="FF0000"/>
                </a:solidFill>
                <a:latin typeface="+mj-lt"/>
              </a:rPr>
              <a:t>T</a:t>
            </a:r>
            <a:r>
              <a:rPr lang="en-US" altLang="en-US" sz="1700" b="0" dirty="0">
                <a:latin typeface="+mj-lt"/>
              </a:rPr>
              <a:t>rim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F65EE194-7FA0-406F-BA5A-521C68056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857375"/>
            <a:ext cx="909638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fontAlgn="base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fontAlgn="base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fontAlgn="base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fontAlgn="base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fontAlgn="base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700" b="0" dirty="0">
                <a:solidFill>
                  <a:srgbClr val="FF0000"/>
                </a:solidFill>
                <a:latin typeface="+mj-lt"/>
              </a:rPr>
              <a:t>A</a:t>
            </a:r>
            <a:r>
              <a:rPr lang="en-US" altLang="en-US" sz="1700" b="0" dirty="0">
                <a:latin typeface="+mj-lt"/>
              </a:rPr>
              <a:t>ttitude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700" b="0" dirty="0">
                <a:solidFill>
                  <a:srgbClr val="FF0000"/>
                </a:solidFill>
                <a:latin typeface="+mj-lt"/>
              </a:rPr>
              <a:t>S</a:t>
            </a:r>
            <a:r>
              <a:rPr lang="en-US" altLang="en-US" sz="1700" b="0" dirty="0">
                <a:latin typeface="+mj-lt"/>
              </a:rPr>
              <a:t>peed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700" b="0" dirty="0">
                <a:solidFill>
                  <a:srgbClr val="FF0000"/>
                </a:solidFill>
                <a:latin typeface="+mj-lt"/>
              </a:rPr>
              <a:t>P</a:t>
            </a:r>
            <a:r>
              <a:rPr lang="en-US" altLang="en-US" sz="1700" b="0" dirty="0">
                <a:latin typeface="+mj-lt"/>
              </a:rPr>
              <a:t>ower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700" b="0" dirty="0">
                <a:solidFill>
                  <a:srgbClr val="FF0000"/>
                </a:solidFill>
                <a:latin typeface="+mj-lt"/>
              </a:rPr>
              <a:t>T</a:t>
            </a:r>
            <a:r>
              <a:rPr lang="en-US" altLang="en-US" sz="1700" b="0" dirty="0">
                <a:latin typeface="+mj-lt"/>
              </a:rPr>
              <a:t>rim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422C4811-2A51-4CAC-905F-D0A12CDB0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650" y="2806700"/>
            <a:ext cx="153035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5000"/>
              </a:spcBef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5000"/>
              </a:spcBef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5000"/>
              </a:spcBef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5000"/>
              </a:spcBef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0" eaLnBrk="0" fontAlgn="base" hangingPunct="0">
              <a:spcBef>
                <a:spcPct val="25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0" eaLnBrk="0" fontAlgn="base" hangingPunct="0">
              <a:spcBef>
                <a:spcPct val="25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0" eaLnBrk="0" fontAlgn="base" hangingPunct="0">
              <a:spcBef>
                <a:spcPct val="25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0" eaLnBrk="0" fontAlgn="base" hangingPunct="0">
              <a:spcBef>
                <a:spcPct val="25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altLang="en-US" sz="1700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altLang="en-US" sz="1700" dirty="0">
                <a:latin typeface="+mn-lt"/>
              </a:rPr>
              <a:t>ttitude</a:t>
            </a:r>
            <a:br>
              <a:rPr lang="en-US" altLang="en-US" sz="1700" dirty="0">
                <a:solidFill>
                  <a:srgbClr val="0066FF"/>
                </a:solidFill>
                <a:latin typeface="+mn-lt"/>
              </a:rPr>
            </a:br>
            <a:r>
              <a:rPr lang="en-US" altLang="en-US" sz="1700" dirty="0">
                <a:solidFill>
                  <a:srgbClr val="FF0000"/>
                </a:solidFill>
                <a:latin typeface="+mn-lt"/>
              </a:rPr>
              <a:t>L</a:t>
            </a:r>
            <a:r>
              <a:rPr lang="en-US" altLang="en-US" sz="1700" dirty="0">
                <a:latin typeface="+mn-lt"/>
              </a:rPr>
              <a:t>ookout</a:t>
            </a:r>
            <a:br>
              <a:rPr lang="en-US" altLang="en-US" sz="1700" dirty="0">
                <a:solidFill>
                  <a:srgbClr val="0066FF"/>
                </a:solidFill>
                <a:latin typeface="+mn-lt"/>
              </a:rPr>
            </a:br>
            <a:r>
              <a:rPr lang="en-US" altLang="en-US" sz="1700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altLang="en-US" sz="1700" dirty="0">
                <a:latin typeface="+mn-lt"/>
              </a:rPr>
              <a:t>ttitude</a:t>
            </a:r>
            <a:br>
              <a:rPr lang="en-US" altLang="en-US" sz="1700" dirty="0">
                <a:solidFill>
                  <a:srgbClr val="0066FF"/>
                </a:solidFill>
                <a:latin typeface="+mn-lt"/>
              </a:rPr>
            </a:br>
            <a:r>
              <a:rPr lang="en-US" altLang="en-US" sz="1700" dirty="0">
                <a:solidFill>
                  <a:srgbClr val="FF0000"/>
                </a:solidFill>
                <a:latin typeface="+mn-lt"/>
              </a:rPr>
              <a:t>P</a:t>
            </a:r>
            <a:r>
              <a:rPr lang="en-US" altLang="en-US" sz="1700" dirty="0">
                <a:latin typeface="+mn-lt"/>
              </a:rPr>
              <a:t>erformance</a:t>
            </a:r>
            <a:endParaRPr lang="en-US" altLang="en-US" sz="1700" dirty="0">
              <a:solidFill>
                <a:srgbClr val="0066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40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33333 3.7037E-7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33 3.7037E-7 L 0.46666 -0.22222 " pathEditMode="relative" rAng="0" ptsTypes="AA">
                                      <p:cBhvr>
                                        <p:cTn id="51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1111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53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666 -0.22222 L 0.83333 -0.22222 " pathEditMode="relative" rAng="0" ptsTypes="AA">
                                      <p:cBhvr>
                                        <p:cTn id="6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4" grpId="0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33319C-5834-4CF0-8996-DC5AE2413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634539"/>
              </p:ext>
            </p:extLst>
          </p:nvPr>
        </p:nvGraphicFramePr>
        <p:xfrm>
          <a:off x="419791" y="2110730"/>
          <a:ext cx="8569739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561">
                  <a:extLst>
                    <a:ext uri="{9D8B030D-6E8A-4147-A177-3AD203B41FA5}">
                      <a16:colId xmlns:a16="http://schemas.microsoft.com/office/drawing/2014/main" val="2197267086"/>
                    </a:ext>
                  </a:extLst>
                </a:gridCol>
                <a:gridCol w="2375308">
                  <a:extLst>
                    <a:ext uri="{9D8B030D-6E8A-4147-A177-3AD203B41FA5}">
                      <a16:colId xmlns:a16="http://schemas.microsoft.com/office/drawing/2014/main" val="1312275174"/>
                    </a:ext>
                  </a:extLst>
                </a:gridCol>
                <a:gridCol w="2142435">
                  <a:extLst>
                    <a:ext uri="{9D8B030D-6E8A-4147-A177-3AD203B41FA5}">
                      <a16:colId xmlns:a16="http://schemas.microsoft.com/office/drawing/2014/main" val="1631047359"/>
                    </a:ext>
                  </a:extLst>
                </a:gridCol>
                <a:gridCol w="2142435">
                  <a:extLst>
                    <a:ext uri="{9D8B030D-6E8A-4147-A177-3AD203B41FA5}">
                      <a16:colId xmlns:a16="http://schemas.microsoft.com/office/drawing/2014/main" val="2746800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400" dirty="0"/>
                        <a:t>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Best Angle 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Best Rate 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Cruise Climb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9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400" dirty="0"/>
                        <a:t>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6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400" dirty="0"/>
                        <a:t>Attitude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Cowling four fingers above the 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Cowling two fingers above 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Cowling on horizon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21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400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65 knots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72 knots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85 knots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9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400" dirty="0"/>
                        <a:t>Trim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 TRIM for Hands Off State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401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BA809C-8891-4E79-A469-77B351200A82}"/>
              </a:ext>
            </a:extLst>
          </p:cNvPr>
          <p:cNvSpPr txBox="1"/>
          <p:nvPr/>
        </p:nvSpPr>
        <p:spPr>
          <a:xfrm>
            <a:off x="2054086" y="807114"/>
            <a:ext cx="5035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/>
              <a:t>POWER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6014D-5164-4C6D-A61D-3388FA6A36E2}"/>
              </a:ext>
            </a:extLst>
          </p:cNvPr>
          <p:cNvSpPr txBox="1"/>
          <p:nvPr/>
        </p:nvSpPr>
        <p:spPr>
          <a:xfrm>
            <a:off x="7259275" y="636844"/>
            <a:ext cx="20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873346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5E1EB6-D110-4247-B100-CBCF3451B274}"/>
              </a:ext>
            </a:extLst>
          </p:cNvPr>
          <p:cNvSpPr txBox="1"/>
          <p:nvPr/>
        </p:nvSpPr>
        <p:spPr>
          <a:xfrm>
            <a:off x="1477617" y="756593"/>
            <a:ext cx="618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AIRMANSHIP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D4371-ECFC-4EB5-BCD5-035A72D75972}"/>
              </a:ext>
            </a:extLst>
          </p:cNvPr>
          <p:cNvSpPr txBox="1"/>
          <p:nvPr/>
        </p:nvSpPr>
        <p:spPr>
          <a:xfrm>
            <a:off x="1332292" y="1838603"/>
            <a:ext cx="64794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accent1"/>
                </a:solidFill>
              </a:rPr>
              <a:t>LOOKOUT: </a:t>
            </a:r>
            <a:br>
              <a:rPr lang="en-AU" sz="2000" dirty="0">
                <a:solidFill>
                  <a:schemeClr val="accent1"/>
                </a:solidFill>
              </a:rPr>
            </a:br>
            <a:r>
              <a:rPr lang="en-AU" sz="2000" dirty="0"/>
              <a:t>Maintain proper lookout (clock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accent1"/>
                </a:solidFill>
              </a:rPr>
              <a:t>WORK CYCLE: </a:t>
            </a:r>
            <a:br>
              <a:rPr lang="en-AU" sz="2000" dirty="0">
                <a:solidFill>
                  <a:schemeClr val="accent1"/>
                </a:solidFill>
              </a:rPr>
            </a:br>
            <a:r>
              <a:rPr lang="en-AU" sz="2000" dirty="0"/>
              <a:t>Maintain a constant and correct work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accent1"/>
                </a:solidFill>
              </a:rPr>
              <a:t>CONTROL HANDLING: </a:t>
            </a:r>
            <a:br>
              <a:rPr lang="en-AU" sz="2000" dirty="0">
                <a:solidFill>
                  <a:schemeClr val="accent1"/>
                </a:solidFill>
              </a:rPr>
            </a:br>
            <a:r>
              <a:rPr lang="en-AU" sz="2000" dirty="0"/>
              <a:t>Smooth applications on the controls and 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accent1"/>
                </a:solidFill>
              </a:rPr>
              <a:t>Handover &amp; Takeover Procedures: </a:t>
            </a:r>
            <a:br>
              <a:rPr lang="en-AU" sz="2000" dirty="0">
                <a:solidFill>
                  <a:schemeClr val="accent1"/>
                </a:solidFill>
              </a:rPr>
            </a:br>
            <a:r>
              <a:rPr lang="en-AU" sz="2000" dirty="0"/>
              <a:t>Verbalise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accent1"/>
                </a:solidFill>
              </a:rPr>
              <a:t>TRIM: </a:t>
            </a:r>
            <a:br>
              <a:rPr lang="en-AU" sz="2000" dirty="0">
                <a:solidFill>
                  <a:schemeClr val="accent1"/>
                </a:solidFill>
              </a:rPr>
            </a:br>
            <a:r>
              <a:rPr lang="en-AU" sz="2000" dirty="0"/>
              <a:t>Make sure you trim the aircraft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803057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485721-0A47-4E38-9403-B2CA9F363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1129"/>
              </p:ext>
            </p:extLst>
          </p:nvPr>
        </p:nvGraphicFramePr>
        <p:xfrm>
          <a:off x="362522" y="2826123"/>
          <a:ext cx="8459712" cy="269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904">
                  <a:extLst>
                    <a:ext uri="{9D8B030D-6E8A-4147-A177-3AD203B41FA5}">
                      <a16:colId xmlns:a16="http://schemas.microsoft.com/office/drawing/2014/main" val="2539048809"/>
                    </a:ext>
                  </a:extLst>
                </a:gridCol>
                <a:gridCol w="2819904">
                  <a:extLst>
                    <a:ext uri="{9D8B030D-6E8A-4147-A177-3AD203B41FA5}">
                      <a16:colId xmlns:a16="http://schemas.microsoft.com/office/drawing/2014/main" val="208213283"/>
                    </a:ext>
                  </a:extLst>
                </a:gridCol>
                <a:gridCol w="2819904">
                  <a:extLst>
                    <a:ext uri="{9D8B030D-6E8A-4147-A177-3AD203B41FA5}">
                      <a16:colId xmlns:a16="http://schemas.microsoft.com/office/drawing/2014/main" val="3673594668"/>
                    </a:ext>
                  </a:extLst>
                </a:gridCol>
              </a:tblGrid>
              <a:tr h="388897">
                <a:tc>
                  <a:txBody>
                    <a:bodyPr/>
                    <a:lstStyle/>
                    <a:p>
                      <a:r>
                        <a:rPr lang="en-AU" dirty="0"/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49316"/>
                  </a:ext>
                </a:extLst>
              </a:tr>
              <a:tr h="671247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891881"/>
                  </a:ext>
                </a:extLst>
              </a:tr>
              <a:tr h="671247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498626"/>
                  </a:ext>
                </a:extLst>
              </a:tr>
              <a:tr h="958924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735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0E142F-5312-42B7-B1D1-4372F97F1BD4}"/>
              </a:ext>
            </a:extLst>
          </p:cNvPr>
          <p:cNvSpPr txBox="1"/>
          <p:nvPr/>
        </p:nvSpPr>
        <p:spPr>
          <a:xfrm>
            <a:off x="531958" y="1149929"/>
            <a:ext cx="80796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/>
              <a:t>THREAT AND ERROR MANAGEMENT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5CE86A-21CA-4975-85FA-8BB6A7D8EC0A}"/>
              </a:ext>
            </a:extLst>
          </p:cNvPr>
          <p:cNvSpPr/>
          <p:nvPr/>
        </p:nvSpPr>
        <p:spPr>
          <a:xfrm>
            <a:off x="362522" y="3360061"/>
            <a:ext cx="260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Reduced forward visibility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DC5AE4-7606-4893-B0F7-ACF65273F4DC}"/>
              </a:ext>
            </a:extLst>
          </p:cNvPr>
          <p:cNvSpPr/>
          <p:nvPr/>
        </p:nvSpPr>
        <p:spPr>
          <a:xfrm>
            <a:off x="3218557" y="3221562"/>
            <a:ext cx="2403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Improper use of maintenance cycle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895551-FCC6-43B0-8CB6-1B15FC45C9BD}"/>
              </a:ext>
            </a:extLst>
          </p:cNvPr>
          <p:cNvSpPr/>
          <p:nvPr/>
        </p:nvSpPr>
        <p:spPr>
          <a:xfrm>
            <a:off x="6118741" y="3242664"/>
            <a:ext cx="223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LOOKCOOL procedure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CA89AC-7A0E-4E71-B450-3C4F296CEDC7}"/>
              </a:ext>
            </a:extLst>
          </p:cNvPr>
          <p:cNvSpPr/>
          <p:nvPr/>
        </p:nvSpPr>
        <p:spPr>
          <a:xfrm>
            <a:off x="394963" y="3929936"/>
            <a:ext cx="2506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Overstressing the engine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8977C-3969-43EE-8998-5726728A7655}"/>
              </a:ext>
            </a:extLst>
          </p:cNvPr>
          <p:cNvSpPr/>
          <p:nvPr/>
        </p:nvSpPr>
        <p:spPr>
          <a:xfrm>
            <a:off x="3218557" y="3919016"/>
            <a:ext cx="2659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Rough handling of throttle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695D9C-5C1C-4FBC-B015-B38BF367EE8B}"/>
              </a:ext>
            </a:extLst>
          </p:cNvPr>
          <p:cNvSpPr/>
          <p:nvPr/>
        </p:nvSpPr>
        <p:spPr>
          <a:xfrm>
            <a:off x="6118741" y="3917885"/>
            <a:ext cx="2454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AU" dirty="0"/>
              <a:t>Smooth applications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ACA33-2D30-4859-9A88-16B53D9F65CE}"/>
              </a:ext>
            </a:extLst>
          </p:cNvPr>
          <p:cNvSpPr/>
          <p:nvPr/>
        </p:nvSpPr>
        <p:spPr>
          <a:xfrm>
            <a:off x="394963" y="4631276"/>
            <a:ext cx="864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Stalling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86EB1-3900-4E0B-92E1-9A8D925F5D17}"/>
              </a:ext>
            </a:extLst>
          </p:cNvPr>
          <p:cNvSpPr/>
          <p:nvPr/>
        </p:nvSpPr>
        <p:spPr>
          <a:xfrm>
            <a:off x="3218557" y="4538943"/>
            <a:ext cx="2803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Pulling back on the control stick too much and not checking airspeed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416374-61B5-4495-B640-C494A24C016F}"/>
              </a:ext>
            </a:extLst>
          </p:cNvPr>
          <p:cNvSpPr/>
          <p:nvPr/>
        </p:nvSpPr>
        <p:spPr>
          <a:xfrm>
            <a:off x="6005774" y="4622087"/>
            <a:ext cx="2864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Maintain speed during climb</a:t>
            </a:r>
          </a:p>
        </p:txBody>
      </p:sp>
    </p:spTree>
    <p:extLst>
      <p:ext uri="{BB962C8B-B14F-4D97-AF65-F5344CB8AC3E}">
        <p14:creationId xmlns:p14="http://schemas.microsoft.com/office/powerpoint/2010/main" val="1605726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A8DF0B-9961-4C24-B9CD-DBB8F33AC215}"/>
              </a:ext>
            </a:extLst>
          </p:cNvPr>
          <p:cNvSpPr txBox="1"/>
          <p:nvPr/>
        </p:nvSpPr>
        <p:spPr>
          <a:xfrm>
            <a:off x="1477617" y="953737"/>
            <a:ext cx="6188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/>
              <a:t>REVISION 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B65C9-0032-46BF-8C85-C4E282B6EC71}"/>
              </a:ext>
            </a:extLst>
          </p:cNvPr>
          <p:cNvSpPr txBox="1"/>
          <p:nvPr/>
        </p:nvSpPr>
        <p:spPr>
          <a:xfrm>
            <a:off x="887895" y="2193498"/>
            <a:ext cx="73682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Describe the interaction of the </a:t>
            </a:r>
            <a:r>
              <a:rPr lang="en-AU" dirty="0">
                <a:solidFill>
                  <a:srgbClr val="FF0000"/>
                </a:solidFill>
              </a:rPr>
              <a:t>four forces </a:t>
            </a:r>
            <a:r>
              <a:rPr lang="en-AU" dirty="0"/>
              <a:t>during a climb</a:t>
            </a:r>
            <a:br>
              <a:rPr lang="en-AU" dirty="0"/>
            </a:b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State the effect on climb rate and angle when subject the following </a:t>
            </a:r>
            <a:r>
              <a:rPr lang="en-AU" dirty="0">
                <a:solidFill>
                  <a:srgbClr val="FF0000"/>
                </a:solidFill>
              </a:rPr>
              <a:t>factors</a:t>
            </a:r>
            <a:r>
              <a:rPr lang="en-AU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Flaps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Headwind/tailwind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Density</a:t>
            </a:r>
            <a:br>
              <a:rPr lang="en-AU" dirty="0"/>
            </a:br>
            <a:endParaRPr lang="en-AU" dirty="0"/>
          </a:p>
          <a:p>
            <a:pPr marL="342900" indent="-342900">
              <a:buAutoNum type="arabicPeriod" startAt="3"/>
            </a:pPr>
            <a:r>
              <a:rPr lang="en-AU" dirty="0"/>
              <a:t>State the </a:t>
            </a:r>
            <a:r>
              <a:rPr lang="en-AU" dirty="0">
                <a:solidFill>
                  <a:srgbClr val="FF0000"/>
                </a:solidFill>
              </a:rPr>
              <a:t>procedure</a:t>
            </a:r>
            <a:r>
              <a:rPr lang="en-AU" dirty="0"/>
              <a:t> in entering, maintaining and exiting a climb</a:t>
            </a:r>
            <a:br>
              <a:rPr lang="en-AU" dirty="0"/>
            </a:br>
            <a:endParaRPr lang="en-AU" dirty="0"/>
          </a:p>
          <a:p>
            <a:pPr marL="342900" indent="-342900">
              <a:buAutoNum type="arabicPeriod" startAt="3"/>
            </a:pPr>
            <a:r>
              <a:rPr lang="en-AU" dirty="0"/>
              <a:t>Identify </a:t>
            </a:r>
            <a:r>
              <a:rPr lang="en-AU" dirty="0">
                <a:solidFill>
                  <a:srgbClr val="FF0000"/>
                </a:solidFill>
              </a:rPr>
              <a:t>threats</a:t>
            </a:r>
            <a:r>
              <a:rPr lang="en-AU" dirty="0"/>
              <a:t> associated with climbing the aircraft</a:t>
            </a:r>
          </a:p>
          <a:p>
            <a:pPr marL="285750" indent="-285750">
              <a:buFontTx/>
              <a:buChar char="-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67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DB394-A93E-4AE5-A55F-532959BB8DBD}"/>
              </a:ext>
            </a:extLst>
          </p:cNvPr>
          <p:cNvSpPr txBox="1"/>
          <p:nvPr/>
        </p:nvSpPr>
        <p:spPr>
          <a:xfrm>
            <a:off x="1477617" y="1058222"/>
            <a:ext cx="618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549DA-8883-48C2-A654-E7377753AC17}"/>
              </a:ext>
            </a:extLst>
          </p:cNvPr>
          <p:cNvSpPr txBox="1"/>
          <p:nvPr/>
        </p:nvSpPr>
        <p:spPr>
          <a:xfrm>
            <a:off x="887895" y="2279223"/>
            <a:ext cx="73682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/>
              <a:t>Describe the interaction of the </a:t>
            </a:r>
            <a:r>
              <a:rPr lang="en-AU" dirty="0">
                <a:solidFill>
                  <a:srgbClr val="FF0000"/>
                </a:solidFill>
              </a:rPr>
              <a:t>four forces </a:t>
            </a:r>
            <a:r>
              <a:rPr lang="en-AU" dirty="0"/>
              <a:t>during a climb</a:t>
            </a:r>
            <a:br>
              <a:rPr lang="en-AU" dirty="0"/>
            </a:br>
            <a:endParaRPr lang="en-AU" dirty="0"/>
          </a:p>
          <a:p>
            <a:pPr marL="342900" indent="-342900">
              <a:buAutoNum type="arabicPeriod"/>
            </a:pPr>
            <a:r>
              <a:rPr lang="en-AU" dirty="0"/>
              <a:t>State the effect on climb rate and angle when subject the following </a:t>
            </a:r>
            <a:r>
              <a:rPr lang="en-AU" dirty="0">
                <a:solidFill>
                  <a:srgbClr val="FF0000"/>
                </a:solidFill>
              </a:rPr>
              <a:t>factors</a:t>
            </a:r>
            <a:r>
              <a:rPr lang="en-AU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Flaps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Headwind/tailwind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dirty="0"/>
              <a:t>Density</a:t>
            </a:r>
            <a:br>
              <a:rPr lang="en-AU" dirty="0"/>
            </a:br>
            <a:endParaRPr lang="en-AU" dirty="0"/>
          </a:p>
          <a:p>
            <a:pPr marL="342900" indent="-342900">
              <a:buAutoNum type="arabicPeriod" startAt="3"/>
            </a:pPr>
            <a:r>
              <a:rPr lang="en-AU" dirty="0"/>
              <a:t>State the </a:t>
            </a:r>
            <a:r>
              <a:rPr lang="en-AU" dirty="0">
                <a:solidFill>
                  <a:srgbClr val="FF0000"/>
                </a:solidFill>
              </a:rPr>
              <a:t>procedure</a:t>
            </a:r>
            <a:r>
              <a:rPr lang="en-AU" dirty="0"/>
              <a:t> in entering, maintaining and exiting a climb</a:t>
            </a:r>
            <a:br>
              <a:rPr lang="en-AU" dirty="0"/>
            </a:br>
            <a:endParaRPr lang="en-AU" dirty="0"/>
          </a:p>
          <a:p>
            <a:pPr marL="342900" indent="-342900">
              <a:buAutoNum type="arabicPeriod" startAt="3"/>
            </a:pPr>
            <a:r>
              <a:rPr lang="en-AU" dirty="0"/>
              <a:t>Identify </a:t>
            </a:r>
            <a:r>
              <a:rPr lang="en-AU" dirty="0">
                <a:solidFill>
                  <a:srgbClr val="FF0000"/>
                </a:solidFill>
              </a:rPr>
              <a:t>threats</a:t>
            </a:r>
            <a:r>
              <a:rPr lang="en-AU" dirty="0"/>
              <a:t> associated with climbing the aircraft</a:t>
            </a:r>
          </a:p>
          <a:p>
            <a:pPr marL="285750" indent="-285750">
              <a:buFontTx/>
              <a:buChar char="-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854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D5C8B-2A6E-4699-B4D8-D9607BBD699B}"/>
              </a:ext>
            </a:extLst>
          </p:cNvPr>
          <p:cNvSpPr txBox="1"/>
          <p:nvPr/>
        </p:nvSpPr>
        <p:spPr>
          <a:xfrm>
            <a:off x="1477617" y="3013501"/>
            <a:ext cx="618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REVISION</a:t>
            </a:r>
          </a:p>
        </p:txBody>
      </p:sp>
    </p:spTree>
    <p:extLst>
      <p:ext uri="{BB962C8B-B14F-4D97-AF65-F5344CB8AC3E}">
        <p14:creationId xmlns:p14="http://schemas.microsoft.com/office/powerpoint/2010/main" val="223990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CBD379-B12A-4EF3-AEAF-403AF39BFF19}"/>
              </a:ext>
            </a:extLst>
          </p:cNvPr>
          <p:cNvSpPr txBox="1"/>
          <p:nvPr/>
        </p:nvSpPr>
        <p:spPr>
          <a:xfrm>
            <a:off x="3196166" y="379323"/>
            <a:ext cx="2751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REVISION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7CC93-9FEF-40C3-A50C-A4B67BE47C59}"/>
              </a:ext>
            </a:extLst>
          </p:cNvPr>
          <p:cNvSpPr txBox="1"/>
          <p:nvPr/>
        </p:nvSpPr>
        <p:spPr>
          <a:xfrm>
            <a:off x="983145" y="1381690"/>
            <a:ext cx="717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b="1" dirty="0"/>
              <a:t>State the four forces in straight and level flight. </a:t>
            </a:r>
            <a:br>
              <a:rPr lang="en-AU" b="1" dirty="0"/>
            </a:br>
            <a:r>
              <a:rPr lang="en-AU" b="1" dirty="0"/>
              <a:t>Which forces act equal to each other in order to achieve equilibrium?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B240E-7708-446D-966B-45E44FF35134}"/>
              </a:ext>
            </a:extLst>
          </p:cNvPr>
          <p:cNvSpPr txBox="1"/>
          <p:nvPr/>
        </p:nvSpPr>
        <p:spPr>
          <a:xfrm>
            <a:off x="983145" y="2170997"/>
            <a:ext cx="3505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Lift, Drag, Thrust and Weight</a:t>
            </a:r>
          </a:p>
          <a:p>
            <a:r>
              <a:rPr lang="en-AU" dirty="0">
                <a:solidFill>
                  <a:srgbClr val="FF0000"/>
                </a:solidFill>
              </a:rPr>
              <a:t>Lift = Weight		Thrust = Drag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3ED84-6C6C-4247-967A-5B106C7038E0}"/>
              </a:ext>
            </a:extLst>
          </p:cNvPr>
          <p:cNvSpPr txBox="1"/>
          <p:nvPr/>
        </p:nvSpPr>
        <p:spPr>
          <a:xfrm>
            <a:off x="983145" y="2934070"/>
            <a:ext cx="427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2. State the two types of drag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FAF38-7726-4DC4-AA5C-4A907E2EB5FB}"/>
              </a:ext>
            </a:extLst>
          </p:cNvPr>
          <p:cNvSpPr txBox="1"/>
          <p:nvPr/>
        </p:nvSpPr>
        <p:spPr>
          <a:xfrm>
            <a:off x="978175" y="3418630"/>
            <a:ext cx="71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Induced and Parasite (Form, Skin Friction and Interference)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9C7F3-E89D-4F5A-B130-37B1254912BA}"/>
              </a:ext>
            </a:extLst>
          </p:cNvPr>
          <p:cNvSpPr txBox="1"/>
          <p:nvPr/>
        </p:nvSpPr>
        <p:spPr>
          <a:xfrm>
            <a:off x="978175" y="3932189"/>
            <a:ext cx="772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3. State the normal cruise configuration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4AB8F-2BE3-40A4-AF28-65AF7E39FC8D}"/>
              </a:ext>
            </a:extLst>
          </p:cNvPr>
          <p:cNvSpPr txBox="1"/>
          <p:nvPr/>
        </p:nvSpPr>
        <p:spPr>
          <a:xfrm>
            <a:off x="983145" y="4445748"/>
            <a:ext cx="669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4800 RPM, Four Fingers, 95 knots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13163-F221-40F1-B6E2-D6B9A282740C}"/>
              </a:ext>
            </a:extLst>
          </p:cNvPr>
          <p:cNvSpPr txBox="1"/>
          <p:nvPr/>
        </p:nvSpPr>
        <p:spPr>
          <a:xfrm>
            <a:off x="978175" y="4956278"/>
            <a:ext cx="466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4. State the Maintenance Cycle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F9FCC-295B-40E2-98D3-EC713E58B3E0}"/>
              </a:ext>
            </a:extLst>
          </p:cNvPr>
          <p:cNvSpPr txBox="1"/>
          <p:nvPr/>
        </p:nvSpPr>
        <p:spPr>
          <a:xfrm>
            <a:off x="978175" y="5466808"/>
            <a:ext cx="589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A</a:t>
            </a:r>
            <a:r>
              <a:rPr lang="en-AU" dirty="0">
                <a:solidFill>
                  <a:srgbClr val="FF0000"/>
                </a:solidFill>
              </a:rPr>
              <a:t>ttitude, </a:t>
            </a:r>
            <a:r>
              <a:rPr lang="en-AU" b="1" dirty="0">
                <a:solidFill>
                  <a:srgbClr val="FF0000"/>
                </a:solidFill>
              </a:rPr>
              <a:t>L</a:t>
            </a:r>
            <a:r>
              <a:rPr lang="en-AU" dirty="0">
                <a:solidFill>
                  <a:srgbClr val="FF0000"/>
                </a:solidFill>
              </a:rPr>
              <a:t>ookout, </a:t>
            </a:r>
            <a:r>
              <a:rPr lang="en-AU" b="1" dirty="0">
                <a:solidFill>
                  <a:srgbClr val="FF0000"/>
                </a:solidFill>
              </a:rPr>
              <a:t>A</a:t>
            </a:r>
            <a:r>
              <a:rPr lang="en-AU" dirty="0">
                <a:solidFill>
                  <a:srgbClr val="FF0000"/>
                </a:solidFill>
              </a:rPr>
              <a:t>ttitude, </a:t>
            </a:r>
            <a:r>
              <a:rPr lang="en-AU" b="1" dirty="0">
                <a:solidFill>
                  <a:srgbClr val="FF0000"/>
                </a:solidFill>
              </a:rPr>
              <a:t>P</a:t>
            </a:r>
            <a:r>
              <a:rPr lang="en-AU" dirty="0">
                <a:solidFill>
                  <a:srgbClr val="FF0000"/>
                </a:solidFill>
              </a:rPr>
              <a:t>erformance		</a:t>
            </a:r>
          </a:p>
        </p:txBody>
      </p:sp>
    </p:spTree>
    <p:extLst>
      <p:ext uri="{BB962C8B-B14F-4D97-AF65-F5344CB8AC3E}">
        <p14:creationId xmlns:p14="http://schemas.microsoft.com/office/powerpoint/2010/main" val="383049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A351D7-6A99-4E8E-ACF9-4567CF8D1C23}"/>
              </a:ext>
            </a:extLst>
          </p:cNvPr>
          <p:cNvSpPr txBox="1"/>
          <p:nvPr/>
        </p:nvSpPr>
        <p:spPr>
          <a:xfrm>
            <a:off x="1477617" y="3013501"/>
            <a:ext cx="618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248104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F30A34-F2A1-41F6-B9FE-A89AA2CE2803}"/>
              </a:ext>
            </a:extLst>
          </p:cNvPr>
          <p:cNvSpPr txBox="1"/>
          <p:nvPr/>
        </p:nvSpPr>
        <p:spPr>
          <a:xfrm>
            <a:off x="1477617" y="388455"/>
            <a:ext cx="618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DEFINITIONS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7E023-6534-447A-B166-F0E95D5279BD}"/>
              </a:ext>
            </a:extLst>
          </p:cNvPr>
          <p:cNvSpPr/>
          <p:nvPr/>
        </p:nvSpPr>
        <p:spPr>
          <a:xfrm>
            <a:off x="930966" y="1602569"/>
            <a:ext cx="7282068" cy="4537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b="1" dirty="0">
                <a:solidFill>
                  <a:schemeClr val="accent1"/>
                </a:solidFill>
                <a:ea typeface="Calibri"/>
                <a:cs typeface="Times New Roman"/>
              </a:rPr>
              <a:t>Best </a:t>
            </a:r>
            <a:r>
              <a:rPr lang="x-none" b="1" dirty="0">
                <a:solidFill>
                  <a:schemeClr val="accent1"/>
                </a:solidFill>
                <a:ea typeface="Calibri"/>
                <a:cs typeface="Times New Roman"/>
              </a:rPr>
              <a:t>Rate of Climb (RoC)</a:t>
            </a:r>
            <a:r>
              <a:rPr lang="en-AU" b="1" dirty="0">
                <a:solidFill>
                  <a:schemeClr val="accent1"/>
                </a:solidFill>
                <a:ea typeface="Calibri"/>
                <a:cs typeface="Times New Roman"/>
              </a:rPr>
              <a:t> </a:t>
            </a:r>
            <a:r>
              <a:rPr lang="x-none" b="1" dirty="0">
                <a:solidFill>
                  <a:schemeClr val="accent1"/>
                </a:solidFill>
                <a:ea typeface="Calibri"/>
                <a:cs typeface="Times New Roman"/>
              </a:rPr>
              <a:t>Vy: </a:t>
            </a:r>
            <a:br>
              <a:rPr lang="en-AU" b="1" dirty="0">
                <a:ea typeface="Calibri"/>
                <a:cs typeface="Times New Roman"/>
              </a:rPr>
            </a:br>
            <a:r>
              <a:rPr lang="en-AU" dirty="0">
                <a:ea typeface="Calibri"/>
                <a:cs typeface="Times New Roman"/>
              </a:rPr>
              <a:t>Highest </a:t>
            </a:r>
            <a:r>
              <a:rPr lang="x-none" dirty="0">
                <a:ea typeface="Calibri"/>
                <a:cs typeface="Times New Roman"/>
              </a:rPr>
              <a:t>vertical </a:t>
            </a:r>
            <a:r>
              <a:rPr lang="x-none" dirty="0">
                <a:solidFill>
                  <a:srgbClr val="FF0000"/>
                </a:solidFill>
                <a:ea typeface="Calibri"/>
                <a:cs typeface="Times New Roman"/>
              </a:rPr>
              <a:t>speed</a:t>
            </a:r>
            <a:r>
              <a:rPr lang="x-none" dirty="0">
                <a:ea typeface="Calibri"/>
                <a:cs typeface="Times New Roman"/>
              </a:rPr>
              <a:t> of the aeroplane in feet per minute (</a:t>
            </a:r>
            <a:r>
              <a:rPr lang="en-AU" dirty="0" err="1">
                <a:ea typeface="Calibri"/>
                <a:cs typeface="Times New Roman"/>
              </a:rPr>
              <a:t>ft</a:t>
            </a:r>
            <a:r>
              <a:rPr lang="en-AU" dirty="0">
                <a:ea typeface="Calibri"/>
                <a:cs typeface="Times New Roman"/>
              </a:rPr>
              <a:t>/min</a:t>
            </a:r>
            <a:r>
              <a:rPr lang="x-none" dirty="0">
                <a:ea typeface="Calibri"/>
                <a:cs typeface="Times New Roman"/>
              </a:rPr>
              <a:t>) </a:t>
            </a:r>
            <a:endParaRPr lang="en-AU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b="1" dirty="0">
                <a:solidFill>
                  <a:schemeClr val="accent1"/>
                </a:solidFill>
                <a:ea typeface="Calibri"/>
                <a:cs typeface="Times New Roman"/>
              </a:rPr>
              <a:t>Best </a:t>
            </a:r>
            <a:r>
              <a:rPr lang="x-none" b="1" dirty="0">
                <a:solidFill>
                  <a:schemeClr val="accent1"/>
                </a:solidFill>
                <a:ea typeface="Calibri"/>
                <a:cs typeface="Times New Roman"/>
              </a:rPr>
              <a:t>Angle of Climb (AoC)</a:t>
            </a:r>
            <a:r>
              <a:rPr lang="en-AU" b="1" dirty="0">
                <a:solidFill>
                  <a:schemeClr val="accent1"/>
                </a:solidFill>
                <a:ea typeface="Calibri"/>
                <a:cs typeface="Times New Roman"/>
              </a:rPr>
              <a:t> </a:t>
            </a:r>
            <a:r>
              <a:rPr lang="x-none" b="1" dirty="0">
                <a:solidFill>
                  <a:schemeClr val="accent1"/>
                </a:solidFill>
                <a:ea typeface="Calibri"/>
                <a:cs typeface="Times New Roman"/>
              </a:rPr>
              <a:t>Vx: </a:t>
            </a:r>
            <a:r>
              <a:rPr lang="x-none" dirty="0">
                <a:ea typeface="Calibri"/>
                <a:cs typeface="Times New Roman"/>
              </a:rPr>
              <a:t> </a:t>
            </a:r>
            <a:br>
              <a:rPr lang="en-AU" dirty="0">
                <a:ea typeface="Calibri"/>
                <a:cs typeface="Times New Roman"/>
              </a:rPr>
            </a:br>
            <a:r>
              <a:rPr lang="en-AU" dirty="0">
                <a:ea typeface="Calibri"/>
                <a:cs typeface="Times New Roman"/>
              </a:rPr>
              <a:t>Highest vertical </a:t>
            </a:r>
            <a:r>
              <a:rPr lang="en-AU" dirty="0">
                <a:solidFill>
                  <a:srgbClr val="FF0000"/>
                </a:solidFill>
                <a:ea typeface="Calibri"/>
                <a:cs typeface="Times New Roman"/>
              </a:rPr>
              <a:t>height</a:t>
            </a:r>
            <a:r>
              <a:rPr lang="en-AU" dirty="0">
                <a:ea typeface="Calibri"/>
                <a:cs typeface="Times New Roman"/>
              </a:rPr>
              <a:t> in the shortest ground distance (ft/nm)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x-none" b="1" dirty="0">
                <a:solidFill>
                  <a:schemeClr val="accent1"/>
                </a:solidFill>
                <a:ea typeface="Calibri"/>
                <a:cs typeface="Times New Roman"/>
              </a:rPr>
              <a:t>Power: </a:t>
            </a:r>
            <a:br>
              <a:rPr lang="en-AU" b="1" dirty="0">
                <a:ea typeface="Calibri"/>
                <a:cs typeface="Times New Roman"/>
              </a:rPr>
            </a:br>
            <a:r>
              <a:rPr lang="en-AU" dirty="0">
                <a:solidFill>
                  <a:srgbClr val="FF0000"/>
                </a:solidFill>
                <a:ea typeface="Calibri"/>
                <a:cs typeface="Times New Roman"/>
              </a:rPr>
              <a:t>Rate</a:t>
            </a:r>
            <a:r>
              <a:rPr lang="en-AU" dirty="0">
                <a:ea typeface="Calibri"/>
                <a:cs typeface="Times New Roman"/>
              </a:rPr>
              <a:t> </a:t>
            </a:r>
            <a:r>
              <a:rPr lang="x-none" dirty="0">
                <a:ea typeface="Calibri"/>
                <a:cs typeface="Times New Roman"/>
              </a:rPr>
              <a:t>of doing work. Power = Thrust x </a:t>
            </a:r>
            <a:r>
              <a:rPr lang="en-AU" dirty="0">
                <a:ea typeface="Calibri"/>
                <a:cs typeface="Times New Roman"/>
              </a:rPr>
              <a:t>S</a:t>
            </a:r>
            <a:r>
              <a:rPr lang="x-none" dirty="0">
                <a:ea typeface="Calibri"/>
                <a:cs typeface="Times New Roman"/>
              </a:rPr>
              <a:t>peed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x-none" b="1" dirty="0">
                <a:solidFill>
                  <a:schemeClr val="accent1"/>
                </a:solidFill>
                <a:ea typeface="Calibri"/>
                <a:cs typeface="Times New Roman"/>
              </a:rPr>
              <a:t>Groundspeed: </a:t>
            </a:r>
            <a:br>
              <a:rPr lang="en-AU" b="1" dirty="0">
                <a:ea typeface="Calibri"/>
                <a:cs typeface="Times New Roman"/>
              </a:rPr>
            </a:br>
            <a:r>
              <a:rPr lang="en-AU" dirty="0">
                <a:ea typeface="Calibri"/>
                <a:cs typeface="Times New Roman"/>
              </a:rPr>
              <a:t>S</a:t>
            </a:r>
            <a:r>
              <a:rPr lang="x-none" dirty="0">
                <a:ea typeface="Calibri"/>
                <a:cs typeface="Times New Roman"/>
              </a:rPr>
              <a:t>peed of the aeroplane over the ground</a:t>
            </a:r>
            <a:endParaRPr lang="en-AU" dirty="0"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b="1" dirty="0">
                <a:solidFill>
                  <a:schemeClr val="accent1"/>
                </a:solidFill>
                <a:ea typeface="Calibri"/>
                <a:cs typeface="Times New Roman"/>
              </a:rPr>
              <a:t>Service Ceiling:</a:t>
            </a:r>
            <a:r>
              <a:rPr lang="en-AU" dirty="0">
                <a:solidFill>
                  <a:schemeClr val="accent1"/>
                </a:solidFill>
                <a:ea typeface="Calibri"/>
                <a:cs typeface="Times New Roman"/>
              </a:rPr>
              <a:t> </a:t>
            </a:r>
            <a:br>
              <a:rPr lang="en-AU" dirty="0">
                <a:ea typeface="Calibri"/>
                <a:cs typeface="Times New Roman"/>
              </a:rPr>
            </a:br>
            <a:r>
              <a:rPr lang="en-AU" dirty="0">
                <a:ea typeface="Calibri"/>
                <a:cs typeface="Times New Roman"/>
              </a:rPr>
              <a:t>Altitude at which the aircraft can only maintain a climb of 100ft/min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b="1" dirty="0">
                <a:solidFill>
                  <a:schemeClr val="accent1"/>
                </a:solidFill>
                <a:ea typeface="Calibri"/>
                <a:cs typeface="Times New Roman"/>
              </a:rPr>
              <a:t>Absolute Ceiling: </a:t>
            </a:r>
            <a:br>
              <a:rPr lang="en-AU" b="1" dirty="0">
                <a:ea typeface="Calibri"/>
                <a:cs typeface="Times New Roman"/>
              </a:rPr>
            </a:br>
            <a:r>
              <a:rPr lang="en-AU" dirty="0">
                <a:ea typeface="Calibri"/>
                <a:cs typeface="Times New Roman"/>
              </a:rPr>
              <a:t>Altitude at which the aircraft can </a:t>
            </a:r>
            <a:r>
              <a:rPr lang="en-AU" dirty="0">
                <a:solidFill>
                  <a:srgbClr val="FF0000"/>
                </a:solidFill>
                <a:ea typeface="Calibri"/>
                <a:cs typeface="Times New Roman"/>
              </a:rPr>
              <a:t>no longer climb</a:t>
            </a:r>
            <a:endParaRPr lang="x-none" b="1" dirty="0">
              <a:solidFill>
                <a:srgbClr val="FF0000"/>
              </a:solidFill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707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F30A34-F2A1-41F6-B9FE-A89AA2CE2803}"/>
              </a:ext>
            </a:extLst>
          </p:cNvPr>
          <p:cNvSpPr txBox="1"/>
          <p:nvPr/>
        </p:nvSpPr>
        <p:spPr>
          <a:xfrm>
            <a:off x="1477617" y="895777"/>
            <a:ext cx="618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DEFINITIONS</a:t>
            </a:r>
          </a:p>
        </p:txBody>
      </p:sp>
      <p:pic>
        <p:nvPicPr>
          <p:cNvPr id="6" name="Picture 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596565">
            <a:off x="6175279" y="4114243"/>
            <a:ext cx="1822640" cy="75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891068">
            <a:off x="4900850" y="3296179"/>
            <a:ext cx="1631335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8">
            <a:extLst>
              <a:ext uri="{FF2B5EF4-FFF2-40B4-BE49-F238E27FC236}">
                <a16:creationId xmlns:a16="http://schemas.microsoft.com/office/drawing/2014/main" id="{F1252043-1C07-4A59-ACDD-FDC0C23CCD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6562" y="3986213"/>
            <a:ext cx="2128838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9" name="Line 49">
            <a:extLst>
              <a:ext uri="{FF2B5EF4-FFF2-40B4-BE49-F238E27FC236}">
                <a16:creationId xmlns:a16="http://schemas.microsoft.com/office/drawing/2014/main" id="{76372022-26F3-4140-AACE-E0660EEEE6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3137" y="2708275"/>
            <a:ext cx="0" cy="3195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0" name="Line 50">
            <a:extLst>
              <a:ext uri="{FF2B5EF4-FFF2-40B4-BE49-F238E27FC236}">
                <a16:creationId xmlns:a16="http://schemas.microsoft.com/office/drawing/2014/main" id="{7B703CEA-88B9-4C26-90D2-C74A38045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3137" y="5922963"/>
            <a:ext cx="6648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1" name="Line 51">
            <a:extLst>
              <a:ext uri="{FF2B5EF4-FFF2-40B4-BE49-F238E27FC236}">
                <a16:creationId xmlns:a16="http://schemas.microsoft.com/office/drawing/2014/main" id="{CA93B020-513C-4744-850B-242B65151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50" y="4406900"/>
            <a:ext cx="1438275" cy="14970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2" name="Line 52">
            <a:extLst>
              <a:ext uri="{FF2B5EF4-FFF2-40B4-BE49-F238E27FC236}">
                <a16:creationId xmlns:a16="http://schemas.microsoft.com/office/drawing/2014/main" id="{DDB588B3-7DC8-4AEA-A12B-6818E683F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3137" y="3986213"/>
            <a:ext cx="4132263" cy="193675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3" name="Line 53">
            <a:extLst>
              <a:ext uri="{FF2B5EF4-FFF2-40B4-BE49-F238E27FC236}">
                <a16:creationId xmlns:a16="http://schemas.microsoft.com/office/drawing/2014/main" id="{C58BEECF-A1B8-4517-956A-21AA4781FB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50" y="4772025"/>
            <a:ext cx="5391150" cy="113188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4" name="Line 54">
            <a:extLst>
              <a:ext uri="{FF2B5EF4-FFF2-40B4-BE49-F238E27FC236}">
                <a16:creationId xmlns:a16="http://schemas.microsoft.com/office/drawing/2014/main" id="{A0A3B3D1-C751-4A75-9107-6B56456B1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9825" y="4387850"/>
            <a:ext cx="0" cy="155257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5" name="Line 55">
            <a:extLst>
              <a:ext uri="{FF2B5EF4-FFF2-40B4-BE49-F238E27FC236}">
                <a16:creationId xmlns:a16="http://schemas.microsoft.com/office/drawing/2014/main" id="{66763E34-9347-4891-BBBB-D9082B7432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005263"/>
            <a:ext cx="0" cy="19177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6" name="Line 56">
            <a:extLst>
              <a:ext uri="{FF2B5EF4-FFF2-40B4-BE49-F238E27FC236}">
                <a16:creationId xmlns:a16="http://schemas.microsoft.com/office/drawing/2014/main" id="{D92165CF-3BEF-4D13-9840-0AC576681A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6987" y="4772025"/>
            <a:ext cx="0" cy="1150938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17" name="Text Box 57">
            <a:extLst>
              <a:ext uri="{FF2B5EF4-FFF2-40B4-BE49-F238E27FC236}">
                <a16:creationId xmlns:a16="http://schemas.microsoft.com/office/drawing/2014/main" id="{20BEB016-136B-4237-A185-3A5AA1D76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7437" y="2844800"/>
            <a:ext cx="159385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1700" b="0" dirty="0">
                <a:solidFill>
                  <a:schemeClr val="tx1"/>
                </a:solidFill>
                <a:latin typeface="+mj-lt"/>
              </a:rPr>
              <a:t>Vx </a:t>
            </a:r>
            <a:br>
              <a:rPr lang="en-US" altLang="zh-CN" sz="1700" b="0" dirty="0">
                <a:solidFill>
                  <a:schemeClr val="tx1"/>
                </a:solidFill>
                <a:latin typeface="+mj-lt"/>
              </a:rPr>
            </a:br>
            <a:endParaRPr lang="en-US" altLang="en-US" sz="1700" b="0" dirty="0">
              <a:solidFill>
                <a:schemeClr val="tx1"/>
              </a:solidFill>
              <a:latin typeface="+mj-lt"/>
              <a:ea typeface="SimSun" pitchFamily="2" charset="-122"/>
            </a:endParaRPr>
          </a:p>
        </p:txBody>
      </p:sp>
      <p:sp>
        <p:nvSpPr>
          <p:cNvPr id="18" name="Text Box 59">
            <a:extLst>
              <a:ext uri="{FF2B5EF4-FFF2-40B4-BE49-F238E27FC236}">
                <a16:creationId xmlns:a16="http://schemas.microsoft.com/office/drawing/2014/main" id="{E1232271-39DE-4CC4-87A8-A99A9B583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6887" y="2911475"/>
            <a:ext cx="133350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1700" b="0" dirty="0">
                <a:solidFill>
                  <a:schemeClr val="tx1"/>
                </a:solidFill>
                <a:latin typeface="+mj-lt"/>
              </a:rPr>
              <a:t>Vy </a:t>
            </a:r>
            <a:br>
              <a:rPr lang="en-US" altLang="zh-CN" sz="1700" b="0" dirty="0">
                <a:solidFill>
                  <a:schemeClr val="tx1"/>
                </a:solidFill>
                <a:latin typeface="+mj-lt"/>
              </a:rPr>
            </a:br>
            <a:endParaRPr lang="en-US" altLang="en-US" sz="1700" b="0" dirty="0">
              <a:solidFill>
                <a:schemeClr val="tx1"/>
              </a:solidFill>
              <a:latin typeface="+mj-lt"/>
              <a:ea typeface="SimSun" pitchFamily="2" charset="-122"/>
            </a:endParaRPr>
          </a:p>
        </p:txBody>
      </p:sp>
      <p:sp>
        <p:nvSpPr>
          <p:cNvPr id="19" name="Line 60">
            <a:extLst>
              <a:ext uri="{FF2B5EF4-FFF2-40B4-BE49-F238E27FC236}">
                <a16:creationId xmlns:a16="http://schemas.microsoft.com/office/drawing/2014/main" id="{D9D9037B-EEBF-4646-82E4-DDB564D170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3287" y="4406900"/>
            <a:ext cx="1438275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20" name="Line 61">
            <a:extLst>
              <a:ext uri="{FF2B5EF4-FFF2-40B4-BE49-F238E27FC236}">
                <a16:creationId xmlns:a16="http://schemas.microsoft.com/office/drawing/2014/main" id="{0013A291-801B-4947-8702-1227ABF690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1862" y="4752975"/>
            <a:ext cx="540385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21" name="Line 62">
            <a:extLst>
              <a:ext uri="{FF2B5EF4-FFF2-40B4-BE49-F238E27FC236}">
                <a16:creationId xmlns:a16="http://schemas.microsoft.com/office/drawing/2014/main" id="{0545F48D-3D05-4266-BE68-DF57A3302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1862" y="3968750"/>
            <a:ext cx="1658938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b" hangingPunct="1">
              <a:defRPr/>
            </a:pPr>
            <a:endParaRPr lang="en-AU" sz="1700">
              <a:latin typeface="+mj-lt"/>
              <a:cs typeface="Arial" charset="0"/>
            </a:endParaRPr>
          </a:p>
        </p:txBody>
      </p:sp>
      <p:sp>
        <p:nvSpPr>
          <p:cNvPr id="22" name="Text Box 63">
            <a:extLst>
              <a:ext uri="{FF2B5EF4-FFF2-40B4-BE49-F238E27FC236}">
                <a16:creationId xmlns:a16="http://schemas.microsoft.com/office/drawing/2014/main" id="{E1C04BE5-7671-45F9-ABFB-98F5B3041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137" y="2047875"/>
            <a:ext cx="1833563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1700" b="0" dirty="0">
                <a:solidFill>
                  <a:schemeClr val="tx1"/>
                </a:solidFill>
                <a:latin typeface="+mj-lt"/>
              </a:rPr>
              <a:t>Best Angle of Climb</a:t>
            </a:r>
            <a:endParaRPr lang="en-US" altLang="en-US" sz="1700" b="0" dirty="0">
              <a:solidFill>
                <a:schemeClr val="tx1"/>
              </a:solidFill>
              <a:latin typeface="+mj-lt"/>
              <a:ea typeface="SimSun" pitchFamily="2" charset="-122"/>
            </a:endParaRPr>
          </a:p>
        </p:txBody>
      </p:sp>
      <p:sp>
        <p:nvSpPr>
          <p:cNvPr id="23" name="Text Box 64">
            <a:extLst>
              <a:ext uri="{FF2B5EF4-FFF2-40B4-BE49-F238E27FC236}">
                <a16:creationId xmlns:a16="http://schemas.microsoft.com/office/drawing/2014/main" id="{9C9052D5-BF46-4C26-9443-27A3EC3BB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262" y="2178050"/>
            <a:ext cx="1749425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1700" b="0" dirty="0">
                <a:solidFill>
                  <a:schemeClr val="tx1"/>
                </a:solidFill>
                <a:latin typeface="+mj-lt"/>
              </a:rPr>
              <a:t>Best Rate of Climb</a:t>
            </a:r>
            <a:endParaRPr lang="en-US" altLang="en-US" sz="1700" b="0" dirty="0">
              <a:solidFill>
                <a:schemeClr val="tx1"/>
              </a:solidFill>
              <a:latin typeface="+mj-lt"/>
              <a:ea typeface="SimSun" pitchFamily="2" charset="-122"/>
            </a:endParaRPr>
          </a:p>
        </p:txBody>
      </p:sp>
      <p:sp>
        <p:nvSpPr>
          <p:cNvPr id="24" name="Text Box 65">
            <a:extLst>
              <a:ext uri="{FF2B5EF4-FFF2-40B4-BE49-F238E27FC236}">
                <a16:creationId xmlns:a16="http://schemas.microsoft.com/office/drawing/2014/main" id="{78DCFEE2-7E9B-4C41-A4B7-CB3647E15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7" y="6010275"/>
            <a:ext cx="17145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1700" b="0">
                <a:solidFill>
                  <a:schemeClr val="tx1"/>
                </a:solidFill>
                <a:latin typeface="+mj-lt"/>
              </a:rPr>
              <a:t>Distance traveled</a:t>
            </a:r>
          </a:p>
        </p:txBody>
      </p:sp>
      <p:sp>
        <p:nvSpPr>
          <p:cNvPr id="25" name="Text Box 66">
            <a:extLst>
              <a:ext uri="{FF2B5EF4-FFF2-40B4-BE49-F238E27FC236}">
                <a16:creationId xmlns:a16="http://schemas.microsoft.com/office/drawing/2014/main" id="{B80DD13A-8796-47FB-83EB-4855BB81169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86519" y="4472781"/>
            <a:ext cx="15335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1700" b="0">
                <a:solidFill>
                  <a:schemeClr val="tx1"/>
                </a:solidFill>
                <a:latin typeface="+mj-lt"/>
              </a:rPr>
              <a:t>Altitude gained</a:t>
            </a:r>
          </a:p>
        </p:txBody>
      </p:sp>
      <p:sp>
        <p:nvSpPr>
          <p:cNvPr id="26" name="Text Box 67">
            <a:extLst>
              <a:ext uri="{FF2B5EF4-FFF2-40B4-BE49-F238E27FC236}">
                <a16:creationId xmlns:a16="http://schemas.microsoft.com/office/drawing/2014/main" id="{A0D71093-C471-4433-8756-A81DF7B08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387" y="4067175"/>
            <a:ext cx="6032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1700" b="0" dirty="0">
                <a:solidFill>
                  <a:schemeClr val="tx1"/>
                </a:solidFill>
                <a:latin typeface="+mj-lt"/>
              </a:rPr>
              <a:t>Vcrz </a:t>
            </a:r>
            <a:br>
              <a:rPr lang="en-US" altLang="en-US" sz="1700" b="0" dirty="0">
                <a:solidFill>
                  <a:schemeClr val="tx1"/>
                </a:solidFill>
                <a:latin typeface="+mj-lt"/>
              </a:rPr>
            </a:br>
            <a:endParaRPr lang="en-US" altLang="en-US" sz="17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8769078">
            <a:off x="2055449" y="3587668"/>
            <a:ext cx="1540327" cy="63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727247A-BD7D-44B1-BFEE-82921EC9A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2076450"/>
            <a:ext cx="164306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eaLnBrk="0" fontAlgn="b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fontAlgn="b" hangingPunct="1">
              <a:defRPr/>
            </a:pPr>
            <a:r>
              <a:rPr lang="en-US" altLang="en-US" sz="1700">
                <a:solidFill>
                  <a:schemeClr val="tx1"/>
                </a:solidFill>
                <a:latin typeface="+mj-lt"/>
              </a:rPr>
              <a:t>Elapsed Time is 1 minute</a:t>
            </a:r>
          </a:p>
        </p:txBody>
      </p:sp>
    </p:spTree>
    <p:extLst>
      <p:ext uri="{BB962C8B-B14F-4D97-AF65-F5344CB8AC3E}">
        <p14:creationId xmlns:p14="http://schemas.microsoft.com/office/powerpoint/2010/main" val="9410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  <p:bldP spid="23" grpId="0"/>
      <p:bldP spid="24" grpId="0"/>
      <p:bldP spid="25" grpId="0"/>
      <p:bldP spid="26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14022</TotalTime>
  <Words>901</Words>
  <Application>Microsoft Office PowerPoint</Application>
  <PresentationFormat>On-screen Show (4:3)</PresentationFormat>
  <Paragraphs>330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SimSun</vt:lpstr>
      <vt:lpstr>SimSun</vt:lpstr>
      <vt:lpstr>Arial</vt:lpstr>
      <vt:lpstr>Calibri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 Works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 Works</dc:creator>
  <cp:lastModifiedBy>Ryan Chong</cp:lastModifiedBy>
  <cp:revision>74</cp:revision>
  <dcterms:created xsi:type="dcterms:W3CDTF">2016-11-30T03:25:55Z</dcterms:created>
  <dcterms:modified xsi:type="dcterms:W3CDTF">2018-11-23T05:32:30Z</dcterms:modified>
</cp:coreProperties>
</file>